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259" r:id="rId2"/>
    <p:sldId id="575" r:id="rId3"/>
    <p:sldId id="608" r:id="rId4"/>
    <p:sldId id="607" r:id="rId5"/>
    <p:sldId id="625" r:id="rId6"/>
    <p:sldId id="626" r:id="rId7"/>
    <p:sldId id="579" r:id="rId8"/>
    <p:sldId id="580" r:id="rId9"/>
    <p:sldId id="581" r:id="rId10"/>
    <p:sldId id="582" r:id="rId11"/>
    <p:sldId id="583" r:id="rId12"/>
    <p:sldId id="584" r:id="rId13"/>
    <p:sldId id="602" r:id="rId14"/>
    <p:sldId id="603" r:id="rId15"/>
    <p:sldId id="587" r:id="rId16"/>
    <p:sldId id="611" r:id="rId17"/>
    <p:sldId id="610" r:id="rId18"/>
    <p:sldId id="612" r:id="rId19"/>
    <p:sldId id="609" r:id="rId20"/>
    <p:sldId id="614" r:id="rId21"/>
    <p:sldId id="615" r:id="rId22"/>
    <p:sldId id="616" r:id="rId23"/>
    <p:sldId id="617" r:id="rId24"/>
    <p:sldId id="618" r:id="rId25"/>
    <p:sldId id="613" r:id="rId26"/>
    <p:sldId id="620" r:id="rId27"/>
    <p:sldId id="621" r:id="rId28"/>
    <p:sldId id="622" r:id="rId29"/>
    <p:sldId id="623" r:id="rId30"/>
    <p:sldId id="619" r:id="rId31"/>
    <p:sldId id="624" r:id="rId32"/>
    <p:sldId id="601" r:id="rId33"/>
    <p:sldId id="627" r:id="rId34"/>
  </p:sldIdLst>
  <p:sldSz cx="9144000" cy="6858000" type="screen4x3"/>
  <p:notesSz cx="7099300" cy="10234613"/>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012" userDrawn="1">
          <p15:clr>
            <a:srgbClr val="A4A3A4"/>
          </p15:clr>
        </p15:guide>
        <p15:guide id="4"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638"/>
    <a:srgbClr val="FFFFFF"/>
    <a:srgbClr val="7D9AA9"/>
    <a:srgbClr val="7D91AA"/>
    <a:srgbClr val="56AA1C"/>
    <a:srgbClr val="BD6005"/>
    <a:srgbClr val="BD4505"/>
    <a:srgbClr val="7D9A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5" autoAdjust="0"/>
    <p:restoredTop sz="92752" autoAdjust="0"/>
  </p:normalViewPr>
  <p:slideViewPr>
    <p:cSldViewPr showGuides="1">
      <p:cViewPr>
        <p:scale>
          <a:sx n="66" d="100"/>
          <a:sy n="66" d="100"/>
        </p:scale>
        <p:origin x="1618" y="317"/>
      </p:cViewPr>
      <p:guideLst>
        <p:guide orient="horz" pos="2160"/>
        <p:guide pos="2880"/>
        <p:guide pos="5012"/>
        <p:guide pos="576"/>
      </p:guideLst>
    </p:cSldViewPr>
  </p:slideViewPr>
  <p:outlineViewPr>
    <p:cViewPr>
      <p:scale>
        <a:sx n="33" d="100"/>
        <a:sy n="33" d="100"/>
      </p:scale>
      <p:origin x="0" y="0"/>
    </p:cViewPr>
  </p:outlineViewPr>
  <p:notesTextViewPr>
    <p:cViewPr>
      <p:scale>
        <a:sx n="3" d="2"/>
        <a:sy n="3" d="2"/>
      </p:scale>
      <p:origin x="0" y="0"/>
    </p:cViewPr>
  </p:notesTextViewPr>
  <p:sorterViewPr>
    <p:cViewPr>
      <p:scale>
        <a:sx n="86" d="100"/>
        <a:sy n="86" d="100"/>
      </p:scale>
      <p:origin x="0" y="0"/>
    </p:cViewPr>
  </p:sorterViewPr>
  <p:notesViewPr>
    <p:cSldViewPr showGuides="1">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B4545EC-7457-489F-B889-575794B24C5B}" type="datetimeFigureOut">
              <a:rPr lang="de-DE" smtClean="0"/>
              <a:t>10.05.2018</a:t>
            </a:fld>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0EE327C9-5B1A-4CA6-BBAE-CCA257D805BE}" type="slidenum">
              <a:rPr lang="de-DE" smtClean="0"/>
              <a:t>‹Nr.›</a:t>
            </a:fld>
            <a:endParaRPr lang="de-DE"/>
          </a:p>
        </p:txBody>
      </p:sp>
    </p:spTree>
    <p:extLst>
      <p:ext uri="{BB962C8B-B14F-4D97-AF65-F5344CB8AC3E}">
        <p14:creationId xmlns:p14="http://schemas.microsoft.com/office/powerpoint/2010/main" val="17327578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6.57793E-7" units="1/dev"/>
          <inkml:channelProperty channel="T" name="resolution" value="1" units="1/dev"/>
        </inkml:channelProperties>
      </inkml:inkSource>
      <inkml:timestamp xml:id="ts0" timeString="2017-04-02T22:06:48.066"/>
    </inkml:context>
    <inkml:brush xml:id="br0">
      <inkml:brushProperty name="width" value="0.05292" units="cm"/>
      <inkml:brushProperty name="height" value="0.05292" units="cm"/>
      <inkml:brushProperty name="color" value="#C00000"/>
    </inkml:brush>
  </inkml:definitions>
  <inkml:trace contextRef="#ctx0" brushRef="#br0">2530 14925 5 0,'0'0'21'16,"-8"-11"2"-16,8 11 4 15,0 0 4-15,-9-17 8 16,9 17 18-16,0 0 7 16,-11-14 12-16,11 14 16 15,0 0 18-15,0 0 6 16,-13-10-12-16,13 10-27 16,0 0-64-16,0 0-11 0,0 0-4 15,0 0 2-15,0 0-2 16,0 0 6-1,0 11-6-15,0-11 4 16,6 18-2-16,-6-18-2 0,18 25 2 16,-10-11-2-16,4 4 0 15,-3 2-3-15,4 3-1 16,4-1 4-16,-4 1 0 16,2 3 0-16,-1-2 2 15,4 0 2-15,-4 2 0 16,3-1-2-16,-1-1 4 15,3-2-4-15,-6 1 4 16,2-2-6-16,-1 1 6 16,-1-5-6-16,-1 0 0 15,-4-3 0-15,-1-3 0 16,-7-11 2-16,12 13 0 16,-12-13 0-16,0 0 2 0,0 0-2 15,6 10 6-15,-6-10-1 16,0 0-1-16,0 0 0 15,0 0 0-15,0 0 2 16,0 0 0-16,0 0-2 16,0 0-2-16,0 0 2 15,0 0-4-15,0 0-4 16,0 0 2-16,0 0 0 16,0 0-4-16,0 0 4 15,0 0 8-15,0 0 0 16,0 0 1-16,0 0 5 15,0 0-2-15,8-10 2 16,-8 10-1-16,18-13-1 0,-5 0-6 16,7-9-2-16,6-9-2 15,4-5 4-15,9-11 0 16,7-8-4 0,5-5-2-16,2-8-67 0,6-9-222 15,0 4 63-15,-6-13 86 16,-4 7 30-16,-10-9 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lvl1pPr>
              <a:defRPr sz="1300">
                <a:latin typeface="Times" charset="0"/>
              </a:defRPr>
            </a:lvl1pPr>
          </a:lstStyle>
          <a:p>
            <a:endParaRPr lang="de-DE"/>
          </a:p>
        </p:txBody>
      </p:sp>
      <p:sp>
        <p:nvSpPr>
          <p:cNvPr id="27651" name="Rectangle 3"/>
          <p:cNvSpPr>
            <a:spLocks noGrp="1" noChangeArrowheads="1"/>
          </p:cNvSpPr>
          <p:nvPr>
            <p:ph type="dt"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lvl1pPr algn="r">
              <a:defRPr sz="1300">
                <a:latin typeface="Times" charset="0"/>
              </a:defRPr>
            </a:lvl1pPr>
          </a:lstStyle>
          <a:p>
            <a:endParaRPr lang="de-DE"/>
          </a:p>
        </p:txBody>
      </p:sp>
      <p:sp>
        <p:nvSpPr>
          <p:cNvPr id="276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46574" y="4861441"/>
            <a:ext cx="5206153"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7654" name="Rectangle 6"/>
          <p:cNvSpPr>
            <a:spLocks noGrp="1" noChangeArrowheads="1"/>
          </p:cNvSpPr>
          <p:nvPr>
            <p:ph type="ftr" sz="quarter" idx="4"/>
          </p:nvPr>
        </p:nvSpPr>
        <p:spPr bwMode="auto">
          <a:xfrm>
            <a:off x="0"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b" anchorCtr="0" compatLnSpc="1">
            <a:prstTxWarp prst="textNoShape">
              <a:avLst/>
            </a:prstTxWarp>
          </a:bodyPr>
          <a:lstStyle>
            <a:lvl1pPr>
              <a:defRPr sz="1300">
                <a:latin typeface="Times" charset="0"/>
              </a:defRPr>
            </a:lvl1pPr>
          </a:lstStyle>
          <a:p>
            <a:endParaRPr lang="de-DE"/>
          </a:p>
        </p:txBody>
      </p:sp>
      <p:sp>
        <p:nvSpPr>
          <p:cNvPr id="27655" name="Rectangle 7"/>
          <p:cNvSpPr>
            <a:spLocks noGrp="1" noChangeArrowheads="1"/>
          </p:cNvSpPr>
          <p:nvPr>
            <p:ph type="sldNum" sz="quarter" idx="5"/>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b" anchorCtr="0" compatLnSpc="1">
            <a:prstTxWarp prst="textNoShape">
              <a:avLst/>
            </a:prstTxWarp>
          </a:bodyPr>
          <a:lstStyle>
            <a:lvl1pPr algn="r">
              <a:defRPr sz="1300">
                <a:latin typeface="Times" charset="0"/>
              </a:defRPr>
            </a:lvl1pPr>
          </a:lstStyle>
          <a:p>
            <a:fld id="{0BD71836-CABB-0745-8C0B-618995465281}" type="slidenum">
              <a:rPr lang="de-DE"/>
              <a:pPr/>
              <a:t>‹Nr.›</a:t>
            </a:fld>
            <a:endParaRPr lang="de-DE"/>
          </a:p>
        </p:txBody>
      </p:sp>
    </p:spTree>
    <p:extLst>
      <p:ext uri="{BB962C8B-B14F-4D97-AF65-F5344CB8AC3E}">
        <p14:creationId xmlns:p14="http://schemas.microsoft.com/office/powerpoint/2010/main" val="23305271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D52A6-DD4D-6E4A-BAC4-303300E514B9}" type="slidenum">
              <a:rPr lang="de-DE"/>
              <a:pPr/>
              <a:t>1</a:t>
            </a:fld>
            <a:endParaRPr lang="de-DE"/>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93344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10</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de-DE" dirty="0" smtClean="0">
                <a:latin typeface="Times" pitchFamily="18" charset="0"/>
              </a:rPr>
              <a:t>Next</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train</a:t>
            </a:r>
            <a:r>
              <a:rPr lang="de-DE" baseline="0" dirty="0" smtClean="0">
                <a:latin typeface="Times" pitchFamily="18" charset="0"/>
              </a:rPr>
              <a:t> </a:t>
            </a:r>
            <a:r>
              <a:rPr lang="de-DE" baseline="0" dirty="0" err="1" smtClean="0">
                <a:latin typeface="Times" pitchFamily="18" charset="0"/>
              </a:rPr>
              <a:t>continues</a:t>
            </a:r>
            <a:r>
              <a:rPr lang="de-DE" baseline="0" dirty="0" smtClean="0">
                <a:latin typeface="Times" pitchFamily="18" charset="0"/>
              </a:rPr>
              <a:t> </a:t>
            </a:r>
            <a:r>
              <a:rPr lang="de-DE" baseline="0" dirty="0" err="1" smtClean="0">
                <a:latin typeface="Times" pitchFamily="18" charset="0"/>
              </a:rPr>
              <a:t>till</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crossing</a:t>
            </a:r>
            <a:r>
              <a:rPr lang="de-DE" baseline="0" dirty="0" smtClean="0">
                <a:latin typeface="Times" pitchFamily="18" charset="0"/>
              </a:rPr>
              <a:t>, </a:t>
            </a:r>
            <a:r>
              <a:rPr lang="de-DE" baseline="0" dirty="0" err="1" smtClean="0">
                <a:latin typeface="Times" pitchFamily="18" charset="0"/>
              </a:rPr>
              <a:t>changing</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a:t>
            </a:r>
            <a:r>
              <a:rPr lang="de-DE" baseline="0" dirty="0" smtClean="0">
                <a:latin typeface="Times" pitchFamily="18" charset="0"/>
              </a:rPr>
              <a:t> </a:t>
            </a:r>
            <a:r>
              <a:rPr lang="de-DE" baseline="0" dirty="0" err="1" smtClean="0">
                <a:latin typeface="Times" pitchFamily="18" charset="0"/>
              </a:rPr>
              <a:t>status</a:t>
            </a:r>
            <a:r>
              <a:rPr lang="de-DE" baseline="0" dirty="0" smtClean="0">
                <a:latin typeface="Times" pitchFamily="18" charset="0"/>
              </a:rPr>
              <a:t> </a:t>
            </a:r>
            <a:r>
              <a:rPr lang="de-DE" baseline="0" dirty="0" err="1" smtClean="0">
                <a:latin typeface="Times" pitchFamily="18" charset="0"/>
              </a:rPr>
              <a:t>again</a:t>
            </a:r>
            <a:endParaRPr lang="de-DE" dirty="0" smtClean="0">
              <a:latin typeface="Times" pitchFamily="18" charset="0"/>
            </a:endParaRPr>
          </a:p>
        </p:txBody>
      </p:sp>
    </p:spTree>
    <p:extLst>
      <p:ext uri="{BB962C8B-B14F-4D97-AF65-F5344CB8AC3E}">
        <p14:creationId xmlns:p14="http://schemas.microsoft.com/office/powerpoint/2010/main" val="396201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11</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de-DE" dirty="0" err="1" smtClean="0">
                <a:latin typeface="Times" pitchFamily="18" charset="0"/>
              </a:rPr>
              <a:t>Once</a:t>
            </a:r>
            <a:r>
              <a:rPr lang="de-DE" dirty="0" smtClean="0">
                <a:latin typeface="Times" pitchFamily="18" charset="0"/>
              </a:rPr>
              <a:t> </a:t>
            </a:r>
            <a:r>
              <a:rPr lang="de-DE" dirty="0" err="1" smtClean="0">
                <a:latin typeface="Times" pitchFamily="18" charset="0"/>
              </a:rPr>
              <a:t>the</a:t>
            </a:r>
            <a:r>
              <a:rPr lang="de-DE" dirty="0" smtClean="0">
                <a:latin typeface="Times" pitchFamily="18" charset="0"/>
              </a:rPr>
              <a:t> </a:t>
            </a:r>
            <a:r>
              <a:rPr lang="de-DE" dirty="0" err="1" smtClean="0">
                <a:latin typeface="Times" pitchFamily="18" charset="0"/>
              </a:rPr>
              <a:t>Trackstatus</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empty</a:t>
            </a:r>
            <a:r>
              <a:rPr lang="de-DE" baseline="0" dirty="0" smtClean="0">
                <a:latin typeface="Times" pitchFamily="18" charset="0"/>
              </a:rPr>
              <a:t> </a:t>
            </a:r>
            <a:r>
              <a:rPr lang="de-DE" baseline="0" dirty="0" err="1" smtClean="0">
                <a:latin typeface="Times" pitchFamily="18" charset="0"/>
              </a:rPr>
              <a:t>again</a:t>
            </a:r>
            <a:r>
              <a:rPr lang="de-DE" baseline="0" dirty="0" smtClean="0">
                <a:latin typeface="Times" pitchFamily="18" charset="0"/>
              </a:rPr>
              <a:t> (</a:t>
            </a:r>
            <a:r>
              <a:rPr lang="de-DE" baseline="0" dirty="0" err="1" smtClean="0">
                <a:latin typeface="Times" pitchFamily="18" charset="0"/>
              </a:rPr>
              <a:t>or</a:t>
            </a:r>
            <a:r>
              <a:rPr lang="de-DE" baseline="0" dirty="0" smtClean="0">
                <a:latin typeface="Times" pitchFamily="18" charset="0"/>
              </a:rPr>
              <a:t> a </a:t>
            </a:r>
            <a:r>
              <a:rPr lang="de-DE" baseline="0" dirty="0" err="1" smtClean="0">
                <a:latin typeface="Times" pitchFamily="18" charset="0"/>
              </a:rPr>
              <a:t>second</a:t>
            </a:r>
            <a:r>
              <a:rPr lang="de-DE" baseline="0" dirty="0" smtClean="0">
                <a:latin typeface="Times" pitchFamily="18" charset="0"/>
              </a:rPr>
              <a:t> </a:t>
            </a:r>
            <a:r>
              <a:rPr lang="de-DE" baseline="0" dirty="0" err="1" smtClean="0">
                <a:latin typeface="Times" pitchFamily="18" charset="0"/>
              </a:rPr>
              <a:t>train</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still </a:t>
            </a:r>
            <a:r>
              <a:rPr lang="de-DE" baseline="0" dirty="0" err="1" smtClean="0">
                <a:latin typeface="Times" pitchFamily="18" charset="0"/>
              </a:rPr>
              <a:t>far</a:t>
            </a:r>
            <a:r>
              <a:rPr lang="de-DE" baseline="0" dirty="0" smtClean="0">
                <a:latin typeface="Times" pitchFamily="18" charset="0"/>
              </a:rPr>
              <a:t> </a:t>
            </a:r>
            <a:r>
              <a:rPr lang="de-DE" baseline="0" dirty="0" err="1" smtClean="0">
                <a:latin typeface="Times" pitchFamily="18" charset="0"/>
              </a:rPr>
              <a:t>enough</a:t>
            </a:r>
            <a:r>
              <a:rPr lang="de-DE" baseline="0" dirty="0" smtClean="0">
                <a:latin typeface="Times" pitchFamily="18" charset="0"/>
              </a:rPr>
              <a:t> </a:t>
            </a:r>
            <a:r>
              <a:rPr lang="de-DE" baseline="0" dirty="0" err="1" smtClean="0">
                <a:latin typeface="Times" pitchFamily="18" charset="0"/>
              </a:rPr>
              <a:t>away</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gate</a:t>
            </a:r>
            <a:r>
              <a:rPr lang="de-DE" baseline="0" dirty="0" smtClean="0">
                <a:latin typeface="Times" pitchFamily="18" charset="0"/>
              </a:rPr>
              <a:t> </a:t>
            </a:r>
            <a:r>
              <a:rPr lang="de-DE" baseline="0" dirty="0" err="1" smtClean="0">
                <a:latin typeface="Times" pitchFamily="18" charset="0"/>
              </a:rPr>
              <a:t>can</a:t>
            </a:r>
            <a:r>
              <a:rPr lang="de-DE" baseline="0" dirty="0" smtClean="0">
                <a:latin typeface="Times" pitchFamily="18" charset="0"/>
              </a:rPr>
              <a:t> </a:t>
            </a:r>
            <a:r>
              <a:rPr lang="de-DE" baseline="0" dirty="0" err="1" smtClean="0">
                <a:latin typeface="Times" pitchFamily="18" charset="0"/>
              </a:rPr>
              <a:t>be</a:t>
            </a:r>
            <a:r>
              <a:rPr lang="de-DE" baseline="0" dirty="0" smtClean="0">
                <a:latin typeface="Times" pitchFamily="18" charset="0"/>
              </a:rPr>
              <a:t> </a:t>
            </a:r>
            <a:r>
              <a:rPr lang="de-DE" baseline="0" dirty="0" err="1" smtClean="0">
                <a:latin typeface="Times" pitchFamily="18" charset="0"/>
              </a:rPr>
              <a:t>opened</a:t>
            </a:r>
            <a:r>
              <a:rPr lang="de-DE" baseline="0" dirty="0" smtClean="0">
                <a:latin typeface="Times" pitchFamily="18" charset="0"/>
              </a:rPr>
              <a:t> </a:t>
            </a:r>
            <a:r>
              <a:rPr lang="de-DE" baseline="0" dirty="0" err="1" smtClean="0">
                <a:latin typeface="Times" pitchFamily="18" charset="0"/>
              </a:rPr>
              <a:t>again</a:t>
            </a:r>
            <a:r>
              <a:rPr lang="de-DE" baseline="0" dirty="0" smtClean="0">
                <a:latin typeface="Times" pitchFamily="18" charset="0"/>
              </a:rPr>
              <a:t>. </a:t>
            </a:r>
            <a:endParaRPr lang="de-DE" dirty="0" smtClean="0">
              <a:latin typeface="Times" pitchFamily="18" charset="0"/>
            </a:endParaRPr>
          </a:p>
        </p:txBody>
      </p:sp>
    </p:spTree>
    <p:extLst>
      <p:ext uri="{BB962C8B-B14F-4D97-AF65-F5344CB8AC3E}">
        <p14:creationId xmlns:p14="http://schemas.microsoft.com/office/powerpoint/2010/main" val="360571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12</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de-DE" dirty="0" smtClean="0">
              <a:latin typeface="Times" pitchFamily="18" charset="0"/>
            </a:endParaRPr>
          </a:p>
        </p:txBody>
      </p:sp>
    </p:spTree>
    <p:extLst>
      <p:ext uri="{BB962C8B-B14F-4D97-AF65-F5344CB8AC3E}">
        <p14:creationId xmlns:p14="http://schemas.microsoft.com/office/powerpoint/2010/main" val="123480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13</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noProof="0" dirty="0" smtClean="0">
                <a:latin typeface="Times" pitchFamily="18" charset="0"/>
              </a:rPr>
              <a:t>A</a:t>
            </a:r>
            <a:r>
              <a:rPr lang="en-US" baseline="0" noProof="0" dirty="0" smtClean="0">
                <a:latin typeface="Times" pitchFamily="18" charset="0"/>
              </a:rPr>
              <a:t> solution for this system can be found in the ASM book of Egon Börger: </a:t>
            </a:r>
          </a:p>
          <a:p>
            <a:pPr eaLnBrk="1" hangingPunct="1"/>
            <a:r>
              <a:rPr lang="en-US" baseline="0" noProof="0" dirty="0" smtClean="0">
                <a:latin typeface="Times" pitchFamily="18" charset="0"/>
              </a:rPr>
              <a:t>The problem is, that although we have a precise mathematical notation, several details are not clear and must be mentioned separately, e.g. </a:t>
            </a:r>
          </a:p>
          <a:p>
            <a:pPr marL="171450" indent="-171450" eaLnBrk="1" hangingPunct="1">
              <a:buFontTx/>
              <a:buChar char="-"/>
            </a:pPr>
            <a:r>
              <a:rPr lang="en-US" baseline="0" noProof="0" dirty="0" smtClean="0">
                <a:latin typeface="Times" pitchFamily="18" charset="0"/>
              </a:rPr>
              <a:t>Initialization of functions</a:t>
            </a:r>
          </a:p>
          <a:p>
            <a:pPr marL="171450" indent="-171450" eaLnBrk="1" hangingPunct="1">
              <a:buFontTx/>
              <a:buChar char="-"/>
            </a:pPr>
            <a:r>
              <a:rPr lang="en-US" noProof="0" dirty="0" smtClean="0">
                <a:latin typeface="Times" pitchFamily="18" charset="0"/>
              </a:rPr>
              <a:t>Definition of </a:t>
            </a:r>
            <a:r>
              <a:rPr lang="en-US" noProof="0" dirty="0" err="1" smtClean="0">
                <a:latin typeface="Times" pitchFamily="18" charset="0"/>
              </a:rPr>
              <a:t>WaitTime</a:t>
            </a:r>
            <a:r>
              <a:rPr lang="en-US" noProof="0" dirty="0" smtClean="0">
                <a:latin typeface="Times" pitchFamily="18" charset="0"/>
              </a:rPr>
              <a:t>,</a:t>
            </a:r>
            <a:r>
              <a:rPr lang="en-US" baseline="0" noProof="0" dirty="0" smtClean="0">
                <a:latin typeface="Times" pitchFamily="18" charset="0"/>
              </a:rPr>
              <a:t> </a:t>
            </a:r>
            <a:r>
              <a:rPr lang="en-US" baseline="0" noProof="0" dirty="0" err="1" smtClean="0">
                <a:latin typeface="Times" pitchFamily="18" charset="0"/>
              </a:rPr>
              <a:t>currtime</a:t>
            </a:r>
            <a:endParaRPr lang="en-US" baseline="0" noProof="0" dirty="0" smtClean="0">
              <a:latin typeface="Times" pitchFamily="18" charset="0"/>
            </a:endParaRPr>
          </a:p>
          <a:p>
            <a:pPr marL="171450" indent="-171450" eaLnBrk="1" hangingPunct="1">
              <a:buFontTx/>
              <a:buChar char="-"/>
            </a:pPr>
            <a:r>
              <a:rPr lang="en-US" baseline="0" noProof="0" dirty="0" smtClean="0">
                <a:latin typeface="Times" pitchFamily="18" charset="0"/>
              </a:rPr>
              <a:t>Environment?</a:t>
            </a:r>
            <a:endParaRPr lang="en-US" noProof="0" dirty="0" smtClean="0">
              <a:latin typeface="Times" pitchFamily="18" charset="0"/>
            </a:endParaRPr>
          </a:p>
        </p:txBody>
      </p:sp>
    </p:spTree>
    <p:extLst>
      <p:ext uri="{BB962C8B-B14F-4D97-AF65-F5344CB8AC3E}">
        <p14:creationId xmlns:p14="http://schemas.microsoft.com/office/powerpoint/2010/main" val="42332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14</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noProof="0" dirty="0" smtClean="0">
                <a:latin typeface="Times" pitchFamily="18" charset="0"/>
              </a:rPr>
              <a:t>These details are explained</a:t>
            </a:r>
            <a:r>
              <a:rPr lang="en-US" baseline="0" noProof="0" dirty="0" smtClean="0">
                <a:latin typeface="Times" pitchFamily="18" charset="0"/>
              </a:rPr>
              <a:t> in text which is fine for a theoretical view, but raises problems once it should be executed. </a:t>
            </a:r>
          </a:p>
          <a:p>
            <a:pPr eaLnBrk="1" hangingPunct="1"/>
            <a:r>
              <a:rPr lang="en-US" baseline="0" noProof="0" dirty="0" smtClean="0">
                <a:latin typeface="Times" pitchFamily="18" charset="0"/>
              </a:rPr>
              <a:t>Thus, it is necessary, to define a precise syntax how these details can be entered.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One can see, the differences confine to some symbols and probably less abbreviations. </a:t>
            </a:r>
          </a:p>
          <a:p>
            <a:pPr eaLnBrk="1" hangingPunct="1"/>
            <a:r>
              <a:rPr lang="en-US" baseline="0" noProof="0" dirty="0" smtClean="0">
                <a:latin typeface="Times" pitchFamily="18" charset="0"/>
              </a:rPr>
              <a:t>For the moment, just ignore the warnings.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More interesting is the initialization. Initialization in </a:t>
            </a:r>
            <a:r>
              <a:rPr lang="en-US" baseline="0" noProof="0" dirty="0" err="1" smtClean="0">
                <a:latin typeface="Times" pitchFamily="18" charset="0"/>
              </a:rPr>
              <a:t>CoreASM</a:t>
            </a:r>
            <a:r>
              <a:rPr lang="en-US" baseline="0" noProof="0" dirty="0" smtClean="0">
                <a:latin typeface="Times" pitchFamily="18" charset="0"/>
              </a:rPr>
              <a:t> is done by defining a starting rule via the keyword “</a:t>
            </a:r>
            <a:r>
              <a:rPr lang="en-US" baseline="0" noProof="0" dirty="0" err="1" smtClean="0">
                <a:latin typeface="Times" pitchFamily="18" charset="0"/>
              </a:rPr>
              <a:t>init</a:t>
            </a:r>
            <a:r>
              <a:rPr lang="en-US" baseline="0" noProof="0" dirty="0" smtClean="0">
                <a:latin typeface="Times" pitchFamily="18" charset="0"/>
              </a:rPr>
              <a:t>”. In this rule, all initialization can be done. In this case, some constants are set, and the </a:t>
            </a:r>
            <a:r>
              <a:rPr lang="en-US" baseline="0" noProof="0" dirty="0" err="1" smtClean="0">
                <a:latin typeface="Times" pitchFamily="18" charset="0"/>
              </a:rPr>
              <a:t>trackstatus</a:t>
            </a:r>
            <a:r>
              <a:rPr lang="en-US" baseline="0" noProof="0" dirty="0" smtClean="0">
                <a:latin typeface="Times" pitchFamily="18" charset="0"/>
              </a:rPr>
              <a:t> and the deadline for each track are defined as empty respectively, infinity.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In the following, programs </a:t>
            </a:r>
            <a:r>
              <a:rPr lang="en-US" baseline="0" noProof="0" dirty="0" err="1" smtClean="0">
                <a:latin typeface="Times" pitchFamily="18" charset="0"/>
              </a:rPr>
              <a:t>akka</a:t>
            </a:r>
            <a:r>
              <a:rPr lang="en-US" baseline="0" noProof="0" dirty="0" smtClean="0">
                <a:latin typeface="Times" pitchFamily="18" charset="0"/>
              </a:rPr>
              <a:t> rules are assigned to different asynchronous agents. Thus, the two controller for the tracks and for the gate run independently.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While agents must be defined as members of the special reserved universe “Agents”, their programs are assigned with a predefined function “program”. Universes can be seen as sets.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Finally, the program of the start agent is removed to make sure, the initialization rule is executed only once.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Executing the engine results in an error, because we are trying to apply a </a:t>
            </a:r>
            <a:r>
              <a:rPr lang="en-US" baseline="0" noProof="0" dirty="0" err="1" smtClean="0">
                <a:latin typeface="Times" pitchFamily="18" charset="0"/>
              </a:rPr>
              <a:t>forall</a:t>
            </a:r>
            <a:r>
              <a:rPr lang="en-US" baseline="0" noProof="0" dirty="0" smtClean="0">
                <a:latin typeface="Times" pitchFamily="18" charset="0"/>
              </a:rPr>
              <a:t>-construct on an </a:t>
            </a:r>
            <a:r>
              <a:rPr lang="en-US" baseline="0" noProof="0" dirty="0" err="1" smtClean="0">
                <a:latin typeface="Times" pitchFamily="18" charset="0"/>
              </a:rPr>
              <a:t>undef</a:t>
            </a:r>
            <a:r>
              <a:rPr lang="en-US" baseline="0" noProof="0" dirty="0" smtClean="0">
                <a:latin typeface="Times" pitchFamily="18" charset="0"/>
              </a:rPr>
              <a:t>-value. So, let’s define the tracks we have. </a:t>
            </a:r>
            <a:r>
              <a:rPr lang="en-US" baseline="0" noProof="0" dirty="0" smtClean="0">
                <a:latin typeface="Times" pitchFamily="18" charset="0"/>
                <a:sym typeface="Wingdings" panose="05000000000000000000" pitchFamily="2" charset="2"/>
              </a:rPr>
              <a:t> </a:t>
            </a:r>
            <a:r>
              <a:rPr lang="en-US" baseline="0" noProof="0" dirty="0" err="1" smtClean="0">
                <a:latin typeface="Times" pitchFamily="18" charset="0"/>
                <a:sym typeface="Wingdings" panose="05000000000000000000" pitchFamily="2" charset="2"/>
              </a:rPr>
              <a:t>Schreib</a:t>
            </a:r>
            <a:r>
              <a:rPr lang="en-US" baseline="0" noProof="0" dirty="0" smtClean="0">
                <a:latin typeface="Times" pitchFamily="18" charset="0"/>
                <a:sym typeface="Wingdings" panose="05000000000000000000" pitchFamily="2" charset="2"/>
              </a:rPr>
              <a:t> Definition ‘rein</a:t>
            </a:r>
          </a:p>
          <a:p>
            <a:pPr eaLnBrk="1" hangingPunct="1"/>
            <a:r>
              <a:rPr lang="de-DE" sz="1200" kern="1200" dirty="0" err="1" smtClean="0">
                <a:solidFill>
                  <a:schemeClr val="tx1"/>
                </a:solidFill>
                <a:latin typeface="Times" pitchFamily="1" charset="0"/>
                <a:ea typeface="+mn-ea"/>
                <a:cs typeface="+mn-cs"/>
              </a:rPr>
              <a:t>universe</a:t>
            </a:r>
            <a:r>
              <a:rPr lang="de-DE" sz="1200" kern="1200" dirty="0" smtClean="0">
                <a:solidFill>
                  <a:schemeClr val="tx1"/>
                </a:solidFill>
                <a:latin typeface="Times" pitchFamily="1" charset="0"/>
                <a:ea typeface="+mn-ea"/>
                <a:cs typeface="+mn-cs"/>
              </a:rPr>
              <a:t> Track = {track1, track2}</a:t>
            </a:r>
          </a:p>
          <a:p>
            <a:pPr eaLnBrk="1" hangingPunct="1"/>
            <a:endParaRPr lang="en-US" baseline="0" noProof="0" dirty="0" smtClean="0">
              <a:latin typeface="Times" pitchFamily="18" charset="0"/>
              <a:sym typeface="Wingdings" panose="05000000000000000000" pitchFamily="2" charset="2"/>
            </a:endParaRPr>
          </a:p>
          <a:p>
            <a:pPr eaLnBrk="1" hangingPunct="1"/>
            <a:r>
              <a:rPr lang="en-US" baseline="0" noProof="0" dirty="0" smtClean="0">
                <a:latin typeface="Times" pitchFamily="18" charset="0"/>
              </a:rPr>
              <a:t>Now, it seems something is working, but we can’t see any output. Thus, we introduce another agent, printing the relevant state in each step.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At least it runs, but the </a:t>
            </a:r>
            <a:r>
              <a:rPr lang="en-US" baseline="0" noProof="0" dirty="0" err="1" smtClean="0">
                <a:latin typeface="Times" pitchFamily="18" charset="0"/>
              </a:rPr>
              <a:t>undef</a:t>
            </a:r>
            <a:r>
              <a:rPr lang="en-US" baseline="0" noProof="0" dirty="0" smtClean="0">
                <a:latin typeface="Times" pitchFamily="18" charset="0"/>
              </a:rPr>
              <a:t> value doesn’t make sense.</a:t>
            </a:r>
          </a:p>
          <a:p>
            <a:pPr eaLnBrk="1" hangingPunct="1"/>
            <a:r>
              <a:rPr lang="en-US" baseline="0" noProof="0" dirty="0" smtClean="0">
                <a:latin typeface="Times" pitchFamily="18" charset="0"/>
              </a:rPr>
              <a:t>We have to define an enumeration value for the track and the gate state.</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The behavior now is quite boring, cause no train is approaching. Although, we fulfilled the specification, for the execution it is very often helpful to model the environment as well. </a:t>
            </a:r>
          </a:p>
          <a:p>
            <a:pPr eaLnBrk="1" hangingPunct="1"/>
            <a:r>
              <a:rPr lang="en-US" baseline="0" noProof="0" dirty="0" smtClean="0">
                <a:latin typeface="Times" pitchFamily="18" charset="0"/>
              </a:rPr>
              <a:t>For this purpose we use some nondeterministic choice together with a random number to decide the point of time, when a train on some of the tracks approaches and to model its movement.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Finally, we can improve the readability by defining derived functions for constants and declare the signature with types of all functions. Now, all warnings disappeared. The advantage of declaring functions is the same as in every other programming language: It allows for checking for typos. E.g. if I write by mistake “</a:t>
            </a:r>
            <a:r>
              <a:rPr lang="en-US" baseline="0" noProof="0" dirty="0" err="1" smtClean="0">
                <a:latin typeface="Times" pitchFamily="18" charset="0"/>
              </a:rPr>
              <a:t>waittime</a:t>
            </a:r>
            <a:r>
              <a:rPr lang="en-US" baseline="0" noProof="0" dirty="0" smtClean="0">
                <a:latin typeface="Times" pitchFamily="18" charset="0"/>
              </a:rPr>
              <a:t>” (mind: case sensitive!), then I’ll get a warning and a quick fix to replace the identifier. </a:t>
            </a: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For large specifications, the overview on the right hand side is helpful for faster navigation.</a:t>
            </a:r>
          </a:p>
          <a:p>
            <a:pPr eaLnBrk="1" hangingPunct="1"/>
            <a:r>
              <a:rPr lang="en-US" baseline="0" noProof="0" dirty="0" smtClean="0">
                <a:latin typeface="Times" pitchFamily="18" charset="0"/>
              </a:rPr>
              <a:t>Once, the specifications get larger and larger, (we used </a:t>
            </a:r>
            <a:r>
              <a:rPr lang="en-US" baseline="0" noProof="0" dirty="0" err="1" smtClean="0">
                <a:latin typeface="Times" pitchFamily="18" charset="0"/>
              </a:rPr>
              <a:t>CoreASM</a:t>
            </a:r>
            <a:r>
              <a:rPr lang="en-US" baseline="0" noProof="0" dirty="0" smtClean="0">
                <a:latin typeface="Times" pitchFamily="18" charset="0"/>
              </a:rPr>
              <a:t> with specifications with round about 5000 lines!) the debugging component is quite helpful. </a:t>
            </a:r>
          </a:p>
          <a:p>
            <a:pPr eaLnBrk="1" hangingPunct="1"/>
            <a:r>
              <a:rPr lang="en-US" baseline="0" noProof="0" dirty="0" smtClean="0">
                <a:latin typeface="Times" pitchFamily="18" charset="0"/>
              </a:rPr>
              <a:t>I can add a breakpoint at any line and once the line is hit, the interpretation is stopped and I can watch the function values, continue step by step, compare the update sets of the previous steps and even jump to a previous step and continue the execution from that point.</a:t>
            </a:r>
          </a:p>
          <a:p>
            <a:pPr eaLnBrk="1" hangingPunct="1"/>
            <a:endParaRPr lang="en-US" baseline="0" noProof="0" dirty="0" smtClean="0">
              <a:latin typeface="Times" pitchFamily="18" charset="0"/>
            </a:endParaRPr>
          </a:p>
          <a:p>
            <a:pPr eaLnBrk="1" hangingPunct="1"/>
            <a:endParaRPr lang="en-US" baseline="0" noProof="0" dirty="0" smtClean="0">
              <a:latin typeface="Times" pitchFamily="18" charset="0"/>
            </a:endParaRPr>
          </a:p>
          <a:p>
            <a:pPr eaLnBrk="1" hangingPunct="1"/>
            <a:r>
              <a:rPr lang="en-US" baseline="0" noProof="0" dirty="0" smtClean="0">
                <a:latin typeface="Times" pitchFamily="18" charset="0"/>
              </a:rPr>
              <a:t>USE </a:t>
            </a:r>
            <a:r>
              <a:rPr lang="en-US" baseline="0" noProof="0" dirty="0" err="1" smtClean="0">
                <a:latin typeface="Times" pitchFamily="18" charset="0"/>
              </a:rPr>
              <a:t>irgendwo</a:t>
            </a:r>
            <a:r>
              <a:rPr lang="en-US" baseline="0" noProof="0" dirty="0" smtClean="0">
                <a:latin typeface="Times" pitchFamily="18" charset="0"/>
              </a:rPr>
              <a:t> </a:t>
            </a:r>
            <a:r>
              <a:rPr lang="en-US" baseline="0" noProof="0" dirty="0" err="1" smtClean="0">
                <a:latin typeface="Times" pitchFamily="18" charset="0"/>
              </a:rPr>
              <a:t>noch</a:t>
            </a:r>
            <a:r>
              <a:rPr lang="en-US" baseline="0" noProof="0" dirty="0" smtClean="0">
                <a:latin typeface="Times" pitchFamily="18" charset="0"/>
              </a:rPr>
              <a:t> </a:t>
            </a:r>
            <a:r>
              <a:rPr lang="en-US" baseline="0" noProof="0" dirty="0" err="1" smtClean="0">
                <a:latin typeface="Times" pitchFamily="18" charset="0"/>
              </a:rPr>
              <a:t>erklären</a:t>
            </a:r>
            <a:r>
              <a:rPr lang="en-US" baseline="0" noProof="0" dirty="0" smtClean="0">
                <a:latin typeface="Times" pitchFamily="18" charset="0"/>
              </a:rPr>
              <a:t>!</a:t>
            </a:r>
          </a:p>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783338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15</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noProof="0" dirty="0" smtClean="0">
                <a:latin typeface="Times" pitchFamily="18" charset="0"/>
              </a:rPr>
              <a:t>Up to now, we've shown </a:t>
            </a:r>
            <a:r>
              <a:rPr lang="en-US" noProof="0" dirty="0" smtClean="0">
                <a:latin typeface="Times" pitchFamily="18" charset="0"/>
              </a:rPr>
              <a:t>you some</a:t>
            </a:r>
            <a:r>
              <a:rPr lang="en-US" baseline="0" noProof="0" dirty="0" smtClean="0">
                <a:latin typeface="Times" pitchFamily="18" charset="0"/>
              </a:rPr>
              <a:t> best practices with </a:t>
            </a:r>
            <a:r>
              <a:rPr lang="en-US" baseline="0" noProof="0" dirty="0" err="1" smtClean="0">
                <a:latin typeface="Times" pitchFamily="18" charset="0"/>
              </a:rPr>
              <a:t>CoreASM</a:t>
            </a:r>
            <a:r>
              <a:rPr lang="en-US" baseline="0" noProof="0" dirty="0" smtClean="0">
                <a:latin typeface="Times" pitchFamily="18" charset="0"/>
              </a:rPr>
              <a:t>:</a:t>
            </a:r>
          </a:p>
          <a:p>
            <a:pPr eaLnBrk="1" hangingPunct="1"/>
            <a:r>
              <a:rPr lang="en-US" baseline="0" noProof="0" dirty="0" smtClean="0">
                <a:latin typeface="Times" pitchFamily="18" charset="0"/>
              </a:rPr>
              <a:t>how to initialize, define agents and types, provide output and how to integrate the environment.</a:t>
            </a:r>
          </a:p>
          <a:p>
            <a:pPr eaLnBrk="1" hangingPunct="1"/>
            <a:r>
              <a:rPr lang="en-US" baseline="0" noProof="0" dirty="0" smtClean="0">
                <a:latin typeface="Times" pitchFamily="18" charset="0"/>
              </a:rPr>
              <a:t>The work is supported by some features of </a:t>
            </a:r>
            <a:r>
              <a:rPr lang="en-US" baseline="0" noProof="0" dirty="0" err="1" smtClean="0">
                <a:latin typeface="Times" pitchFamily="18" charset="0"/>
              </a:rPr>
              <a:t>CoreASM</a:t>
            </a:r>
            <a:r>
              <a:rPr lang="en-US" baseline="0" noProof="0" dirty="0" smtClean="0">
                <a:latin typeface="Times" pitchFamily="18" charset="0"/>
              </a:rPr>
              <a:t> like syntax highlighting, code completion, quick fixes and the debugging component. </a:t>
            </a:r>
          </a:p>
        </p:txBody>
      </p:sp>
    </p:spTree>
    <p:extLst>
      <p:ext uri="{BB962C8B-B14F-4D97-AF65-F5344CB8AC3E}">
        <p14:creationId xmlns:p14="http://schemas.microsoft.com/office/powerpoint/2010/main" val="248321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16</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130826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17</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3755569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18</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182117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19</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195938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0BD71836-CABB-0745-8C0B-618995465281}" type="slidenum">
              <a:rPr lang="de-DE" smtClean="0"/>
              <a:pPr/>
              <a:t>2</a:t>
            </a:fld>
            <a:endParaRPr lang="de-DE"/>
          </a:p>
        </p:txBody>
      </p:sp>
    </p:spTree>
    <p:extLst>
      <p:ext uri="{BB962C8B-B14F-4D97-AF65-F5344CB8AC3E}">
        <p14:creationId xmlns:p14="http://schemas.microsoft.com/office/powerpoint/2010/main" val="2620165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20</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3921059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21</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1478902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22</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110977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23</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1770474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24</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2017314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25</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1642524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26</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3065462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27</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2440571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28</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2494666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29</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392309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3</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baseline="0" noProof="0" smtClean="0">
                <a:latin typeface="Times" pitchFamily="18" charset="0"/>
              </a:rPr>
              <a:t>It is possible to use CoreASM engine via command line, but using eclipse is much more comfortable than the command line interface (syntax highlighting, quick-fixes, debugging, etc.)</a:t>
            </a:r>
            <a:endParaRPr lang="en-US" noProof="0" dirty="0" smtClean="0">
              <a:latin typeface="Times" pitchFamily="18" charset="0"/>
            </a:endParaRPr>
          </a:p>
        </p:txBody>
      </p:sp>
    </p:spTree>
    <p:extLst>
      <p:ext uri="{BB962C8B-B14F-4D97-AF65-F5344CB8AC3E}">
        <p14:creationId xmlns:p14="http://schemas.microsoft.com/office/powerpoint/2010/main" val="1194593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30</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2386137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31</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3442832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32</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3492479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33</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noProof="0" dirty="0" smtClean="0">
              <a:latin typeface="Times" pitchFamily="18" charset="0"/>
            </a:endParaRPr>
          </a:p>
        </p:txBody>
      </p:sp>
    </p:spTree>
    <p:extLst>
      <p:ext uri="{BB962C8B-B14F-4D97-AF65-F5344CB8AC3E}">
        <p14:creationId xmlns:p14="http://schemas.microsoft.com/office/powerpoint/2010/main" val="219197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0BD71836-CABB-0745-8C0B-618995465281}" type="slidenum">
              <a:rPr lang="de-DE" smtClean="0"/>
              <a:pPr/>
              <a:t>4</a:t>
            </a:fld>
            <a:endParaRPr lang="de-DE"/>
          </a:p>
        </p:txBody>
      </p:sp>
    </p:spTree>
    <p:extLst>
      <p:ext uri="{BB962C8B-B14F-4D97-AF65-F5344CB8AC3E}">
        <p14:creationId xmlns:p14="http://schemas.microsoft.com/office/powerpoint/2010/main" val="224070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0BD71836-CABB-0745-8C0B-618995465281}" type="slidenum">
              <a:rPr lang="de-DE" smtClean="0"/>
              <a:pPr/>
              <a:t>5</a:t>
            </a:fld>
            <a:endParaRPr lang="de-DE"/>
          </a:p>
        </p:txBody>
      </p:sp>
    </p:spTree>
    <p:extLst>
      <p:ext uri="{BB962C8B-B14F-4D97-AF65-F5344CB8AC3E}">
        <p14:creationId xmlns:p14="http://schemas.microsoft.com/office/powerpoint/2010/main" val="216939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0BD71836-CABB-0745-8C0B-618995465281}" type="slidenum">
              <a:rPr lang="de-DE" smtClean="0"/>
              <a:pPr/>
              <a:t>6</a:t>
            </a:fld>
            <a:endParaRPr lang="de-DE"/>
          </a:p>
        </p:txBody>
      </p:sp>
    </p:spTree>
    <p:extLst>
      <p:ext uri="{BB962C8B-B14F-4D97-AF65-F5344CB8AC3E}">
        <p14:creationId xmlns:p14="http://schemas.microsoft.com/office/powerpoint/2010/main" val="197632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7</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de-DE" dirty="0" err="1" smtClean="0">
                <a:latin typeface="Times" pitchFamily="18" charset="0"/>
              </a:rPr>
              <a:t>to</a:t>
            </a:r>
            <a:r>
              <a:rPr lang="de-DE" baseline="0" dirty="0" smtClean="0">
                <a:latin typeface="Times" pitchFamily="18" charset="0"/>
              </a:rPr>
              <a:t> </a:t>
            </a:r>
            <a:r>
              <a:rPr lang="de-DE" baseline="0" dirty="0" err="1" smtClean="0">
                <a:latin typeface="Times" pitchFamily="18" charset="0"/>
              </a:rPr>
              <a:t>show</a:t>
            </a:r>
            <a:r>
              <a:rPr lang="de-DE" baseline="0" dirty="0" smtClean="0">
                <a:latin typeface="Times" pitchFamily="18" charset="0"/>
              </a:rPr>
              <a:t> </a:t>
            </a:r>
            <a:r>
              <a:rPr lang="de-DE" baseline="0" dirty="0" err="1" smtClean="0">
                <a:latin typeface="Times" pitchFamily="18" charset="0"/>
              </a:rPr>
              <a:t>some</a:t>
            </a:r>
            <a:r>
              <a:rPr lang="de-DE" baseline="0" dirty="0" smtClean="0">
                <a:latin typeface="Times" pitchFamily="18" charset="0"/>
              </a:rPr>
              <a:t> </a:t>
            </a:r>
            <a:r>
              <a:rPr lang="de-DE" baseline="0" dirty="0" err="1" smtClean="0">
                <a:latin typeface="Times" pitchFamily="18" charset="0"/>
              </a:rPr>
              <a:t>possibilities</a:t>
            </a:r>
            <a:r>
              <a:rPr lang="de-DE" baseline="0" dirty="0" smtClean="0">
                <a:latin typeface="Times" pitchFamily="18" charset="0"/>
              </a:rPr>
              <a:t> </a:t>
            </a:r>
            <a:r>
              <a:rPr lang="de-DE" baseline="0" dirty="0" err="1" smtClean="0">
                <a:latin typeface="Times" pitchFamily="18" charset="0"/>
              </a:rPr>
              <a:t>of</a:t>
            </a:r>
            <a:r>
              <a:rPr lang="de-DE" baseline="0" dirty="0" smtClean="0">
                <a:latin typeface="Times" pitchFamily="18" charset="0"/>
              </a:rPr>
              <a:t> </a:t>
            </a:r>
            <a:r>
              <a:rPr lang="de-DE" baseline="0" dirty="0" err="1" smtClean="0">
                <a:latin typeface="Times" pitchFamily="18" charset="0"/>
              </a:rPr>
              <a:t>CoreASM</a:t>
            </a:r>
            <a:r>
              <a:rPr lang="de-DE" baseline="0" dirty="0" smtClean="0">
                <a:latin typeface="Times" pitchFamily="18" charset="0"/>
              </a:rPr>
              <a:t>, I </a:t>
            </a:r>
            <a:r>
              <a:rPr lang="de-DE" baseline="0" dirty="0" err="1" smtClean="0">
                <a:latin typeface="Times" pitchFamily="18" charset="0"/>
              </a:rPr>
              <a:t>borrow</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railroad</a:t>
            </a:r>
            <a:r>
              <a:rPr lang="de-DE" baseline="0" dirty="0" smtClean="0">
                <a:latin typeface="Times" pitchFamily="18" charset="0"/>
              </a:rPr>
              <a:t> </a:t>
            </a:r>
            <a:r>
              <a:rPr lang="de-DE" baseline="0" dirty="0" err="1" smtClean="0">
                <a:latin typeface="Times" pitchFamily="18" charset="0"/>
              </a:rPr>
              <a:t>crossing</a:t>
            </a:r>
            <a:r>
              <a:rPr lang="de-DE" baseline="0" dirty="0" smtClean="0">
                <a:latin typeface="Times" pitchFamily="18" charset="0"/>
              </a:rPr>
              <a:t> </a:t>
            </a:r>
            <a:r>
              <a:rPr lang="de-DE" baseline="0" dirty="0" err="1" smtClean="0">
                <a:latin typeface="Times" pitchFamily="18" charset="0"/>
              </a:rPr>
              <a:t>example</a:t>
            </a:r>
            <a:r>
              <a:rPr lang="de-DE" baseline="0" dirty="0" smtClean="0">
                <a:latin typeface="Times" pitchFamily="18" charset="0"/>
              </a:rPr>
              <a:t>. </a:t>
            </a:r>
            <a:r>
              <a:rPr lang="de-DE" baseline="0" dirty="0" err="1" smtClean="0">
                <a:latin typeface="Times" pitchFamily="18" charset="0"/>
              </a:rPr>
              <a:t>Suppose</a:t>
            </a:r>
            <a:r>
              <a:rPr lang="de-DE" baseline="0" dirty="0" smtClean="0">
                <a:latin typeface="Times" pitchFamily="18" charset="0"/>
              </a:rPr>
              <a:t>, </a:t>
            </a:r>
            <a:r>
              <a:rPr lang="de-DE" baseline="0" dirty="0" err="1" smtClean="0">
                <a:latin typeface="Times" pitchFamily="18" charset="0"/>
              </a:rPr>
              <a:t>we</a:t>
            </a:r>
            <a:r>
              <a:rPr lang="de-DE" baseline="0" dirty="0" smtClean="0">
                <a:latin typeface="Times" pitchFamily="18" charset="0"/>
              </a:rPr>
              <a:t> </a:t>
            </a:r>
            <a:r>
              <a:rPr lang="de-DE" baseline="0" dirty="0" err="1" smtClean="0">
                <a:latin typeface="Times" pitchFamily="18" charset="0"/>
              </a:rPr>
              <a:t>have</a:t>
            </a:r>
            <a:r>
              <a:rPr lang="de-DE" baseline="0" dirty="0" smtClean="0">
                <a:latin typeface="Times" pitchFamily="18" charset="0"/>
              </a:rPr>
              <a:t> </a:t>
            </a:r>
            <a:r>
              <a:rPr lang="de-DE" baseline="0" dirty="0" err="1" smtClean="0">
                <a:latin typeface="Times" pitchFamily="18" charset="0"/>
              </a:rPr>
              <a:t>two</a:t>
            </a:r>
            <a:r>
              <a:rPr lang="de-DE" baseline="0" dirty="0" smtClean="0">
                <a:latin typeface="Times" pitchFamily="18" charset="0"/>
              </a:rPr>
              <a:t> </a:t>
            </a:r>
            <a:r>
              <a:rPr lang="de-DE" baseline="0" dirty="0" err="1" smtClean="0">
                <a:latin typeface="Times" pitchFamily="18" charset="0"/>
              </a:rPr>
              <a:t>railroad</a:t>
            </a:r>
            <a:r>
              <a:rPr lang="de-DE" baseline="0" dirty="0" smtClean="0">
                <a:latin typeface="Times" pitchFamily="18" charset="0"/>
              </a:rPr>
              <a:t> </a:t>
            </a:r>
            <a:r>
              <a:rPr lang="de-DE" baseline="0" dirty="0" err="1" smtClean="0">
                <a:latin typeface="Times" pitchFamily="18" charset="0"/>
              </a:rPr>
              <a:t>tracks</a:t>
            </a:r>
            <a:r>
              <a:rPr lang="de-DE" baseline="0" dirty="0" smtClean="0">
                <a:latin typeface="Times" pitchFamily="18" charset="0"/>
              </a:rPr>
              <a:t> </a:t>
            </a:r>
            <a:r>
              <a:rPr lang="de-DE" baseline="0" dirty="0" err="1" smtClean="0">
                <a:latin typeface="Times" pitchFamily="18" charset="0"/>
              </a:rPr>
              <a:t>and</a:t>
            </a:r>
            <a:r>
              <a:rPr lang="de-DE" baseline="0" dirty="0" smtClean="0">
                <a:latin typeface="Times" pitchFamily="18" charset="0"/>
              </a:rPr>
              <a:t> a </a:t>
            </a:r>
            <a:r>
              <a:rPr lang="de-DE" baseline="0" dirty="0" err="1" smtClean="0">
                <a:latin typeface="Times" pitchFamily="18" charset="0"/>
              </a:rPr>
              <a:t>street</a:t>
            </a:r>
            <a:r>
              <a:rPr lang="de-DE" baseline="0" dirty="0" smtClean="0">
                <a:latin typeface="Times" pitchFamily="18" charset="0"/>
              </a:rPr>
              <a:t> </a:t>
            </a:r>
            <a:r>
              <a:rPr lang="de-DE" baseline="0" dirty="0" err="1" smtClean="0">
                <a:latin typeface="Times" pitchFamily="18" charset="0"/>
              </a:rPr>
              <a:t>crossing</a:t>
            </a:r>
            <a:r>
              <a:rPr lang="de-DE" baseline="0" dirty="0" smtClean="0">
                <a:latin typeface="Times" pitchFamily="18" charset="0"/>
              </a:rPr>
              <a:t> </a:t>
            </a:r>
            <a:r>
              <a:rPr lang="de-DE" baseline="0" dirty="0" err="1" smtClean="0">
                <a:latin typeface="Times" pitchFamily="18" charset="0"/>
              </a:rPr>
              <a:t>them</a:t>
            </a:r>
            <a:r>
              <a:rPr lang="de-DE" baseline="0" dirty="0" smtClean="0">
                <a:latin typeface="Times" pitchFamily="18" charset="0"/>
              </a:rPr>
              <a:t> </a:t>
            </a:r>
            <a:r>
              <a:rPr lang="de-DE" baseline="0" dirty="0" err="1" smtClean="0">
                <a:latin typeface="Times" pitchFamily="18" charset="0"/>
              </a:rPr>
              <a:t>with</a:t>
            </a:r>
            <a:r>
              <a:rPr lang="de-DE" baseline="0" dirty="0" smtClean="0">
                <a:latin typeface="Times" pitchFamily="18" charset="0"/>
              </a:rPr>
              <a:t> an open </a:t>
            </a:r>
            <a:r>
              <a:rPr lang="de-DE" baseline="0" dirty="0" err="1" smtClean="0">
                <a:latin typeface="Times" pitchFamily="18" charset="0"/>
              </a:rPr>
              <a:t>gate</a:t>
            </a:r>
            <a:r>
              <a:rPr lang="de-DE" baseline="0" dirty="0" smtClean="0">
                <a:latin typeface="Times" pitchFamily="18" charset="0"/>
              </a:rPr>
              <a:t>. On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tracks</a:t>
            </a:r>
            <a:r>
              <a:rPr lang="de-DE" baseline="0" dirty="0" smtClean="0">
                <a:latin typeface="Times" pitchFamily="18" charset="0"/>
              </a:rPr>
              <a:t>, </a:t>
            </a:r>
            <a:r>
              <a:rPr lang="de-DE" baseline="0" dirty="0" err="1" smtClean="0">
                <a:latin typeface="Times" pitchFamily="18" charset="0"/>
              </a:rPr>
              <a:t>there</a:t>
            </a:r>
            <a:r>
              <a:rPr lang="de-DE" baseline="0" dirty="0" smtClean="0">
                <a:latin typeface="Times" pitchFamily="18" charset="0"/>
              </a:rPr>
              <a:t> </a:t>
            </a:r>
            <a:r>
              <a:rPr lang="de-DE" baseline="0" dirty="0" err="1" smtClean="0">
                <a:latin typeface="Times" pitchFamily="18" charset="0"/>
              </a:rPr>
              <a:t>are</a:t>
            </a:r>
            <a:r>
              <a:rPr lang="de-DE" baseline="0" dirty="0" smtClean="0">
                <a:latin typeface="Times" pitchFamily="18" charset="0"/>
              </a:rPr>
              <a:t> </a:t>
            </a:r>
            <a:r>
              <a:rPr lang="de-DE" baseline="0" dirty="0" err="1" smtClean="0">
                <a:latin typeface="Times" pitchFamily="18" charset="0"/>
              </a:rPr>
              <a:t>sensors</a:t>
            </a:r>
            <a:r>
              <a:rPr lang="de-DE" baseline="0" dirty="0" smtClean="0">
                <a:latin typeface="Times" pitchFamily="18" charset="0"/>
              </a:rPr>
              <a:t> at </a:t>
            </a:r>
            <a:r>
              <a:rPr lang="de-DE" baseline="0" dirty="0" err="1" smtClean="0">
                <a:latin typeface="Times" pitchFamily="18" charset="0"/>
              </a:rPr>
              <a:t>specific</a:t>
            </a:r>
            <a:r>
              <a:rPr lang="de-DE" baseline="0" dirty="0" smtClean="0">
                <a:latin typeface="Times" pitchFamily="18" charset="0"/>
              </a:rPr>
              <a:t> </a:t>
            </a:r>
            <a:r>
              <a:rPr lang="de-DE" baseline="0" dirty="0" err="1" smtClean="0">
                <a:latin typeface="Times" pitchFamily="18" charset="0"/>
              </a:rPr>
              <a:t>points</a:t>
            </a:r>
            <a:r>
              <a:rPr lang="de-DE" baseline="0" dirty="0" smtClean="0">
                <a:latin typeface="Times" pitchFamily="18" charset="0"/>
              </a:rPr>
              <a:t>. These </a:t>
            </a:r>
            <a:r>
              <a:rPr lang="de-DE" baseline="0" dirty="0" err="1" smtClean="0">
                <a:latin typeface="Times" pitchFamily="18" charset="0"/>
              </a:rPr>
              <a:t>sensors</a:t>
            </a:r>
            <a:r>
              <a:rPr lang="de-DE" baseline="0" dirty="0" smtClean="0">
                <a:latin typeface="Times" pitchFamily="18" charset="0"/>
              </a:rPr>
              <a:t> </a:t>
            </a:r>
            <a:r>
              <a:rPr lang="de-DE" baseline="0" dirty="0" err="1" smtClean="0">
                <a:latin typeface="Times" pitchFamily="18" charset="0"/>
              </a:rPr>
              <a:t>control</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TrackStatus</a:t>
            </a:r>
            <a:r>
              <a:rPr lang="de-DE" baseline="0" dirty="0" smtClean="0">
                <a:latin typeface="Times" pitchFamily="18" charset="0"/>
              </a:rPr>
              <a:t>. </a:t>
            </a:r>
            <a:r>
              <a:rPr lang="de-DE" baseline="0" dirty="0" err="1" smtClean="0">
                <a:latin typeface="Times" pitchFamily="18" charset="0"/>
              </a:rPr>
              <a:t>Usually</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empty</a:t>
            </a:r>
            <a:r>
              <a:rPr lang="de-DE" baseline="0" dirty="0" smtClean="0">
                <a:latin typeface="Times" pitchFamily="18" charset="0"/>
              </a:rPr>
              <a:t>. </a:t>
            </a:r>
            <a:r>
              <a:rPr lang="de-DE" baseline="0" dirty="0" err="1" smtClean="0">
                <a:latin typeface="Times" pitchFamily="18" charset="0"/>
              </a:rPr>
              <a:t>If</a:t>
            </a:r>
            <a:r>
              <a:rPr lang="de-DE" baseline="0" dirty="0" smtClean="0">
                <a:latin typeface="Times" pitchFamily="18" charset="0"/>
              </a:rPr>
              <a:t> a </a:t>
            </a:r>
            <a:r>
              <a:rPr lang="de-DE" baseline="0" dirty="0" err="1" smtClean="0">
                <a:latin typeface="Times" pitchFamily="18" charset="0"/>
              </a:rPr>
              <a:t>train</a:t>
            </a:r>
            <a:r>
              <a:rPr lang="de-DE" baseline="0" dirty="0" smtClean="0">
                <a:latin typeface="Times" pitchFamily="18" charset="0"/>
              </a:rPr>
              <a:t> </a:t>
            </a:r>
            <a:r>
              <a:rPr lang="de-DE" baseline="0" dirty="0" err="1" smtClean="0">
                <a:latin typeface="Times" pitchFamily="18" charset="0"/>
              </a:rPr>
              <a:t>runs</a:t>
            </a:r>
            <a:r>
              <a:rPr lang="de-DE" baseline="0" dirty="0" smtClean="0">
                <a:latin typeface="Times" pitchFamily="18" charset="0"/>
              </a:rPr>
              <a:t> </a:t>
            </a:r>
            <a:r>
              <a:rPr lang="de-DE" baseline="0" dirty="0" err="1" smtClean="0">
                <a:latin typeface="Times" pitchFamily="18" charset="0"/>
              </a:rPr>
              <a:t>over</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first </a:t>
            </a:r>
            <a:r>
              <a:rPr lang="de-DE" baseline="0" dirty="0" err="1" smtClean="0">
                <a:latin typeface="Times" pitchFamily="18" charset="0"/>
              </a:rPr>
              <a:t>sensor</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status</a:t>
            </a:r>
            <a:r>
              <a:rPr lang="de-DE" baseline="0" dirty="0" smtClean="0">
                <a:latin typeface="Times" pitchFamily="18" charset="0"/>
              </a:rPr>
              <a:t> </a:t>
            </a:r>
            <a:r>
              <a:rPr lang="de-DE" baseline="0" dirty="0" err="1" smtClean="0">
                <a:latin typeface="Times" pitchFamily="18" charset="0"/>
              </a:rPr>
              <a:t>becomes</a:t>
            </a:r>
            <a:r>
              <a:rPr lang="de-DE" baseline="0" dirty="0" smtClean="0">
                <a:latin typeface="Times" pitchFamily="18" charset="0"/>
              </a:rPr>
              <a:t> „</a:t>
            </a:r>
            <a:r>
              <a:rPr lang="de-DE" baseline="0" dirty="0" err="1" smtClean="0">
                <a:latin typeface="Times" pitchFamily="18" charset="0"/>
              </a:rPr>
              <a:t>coming</a:t>
            </a:r>
            <a:r>
              <a:rPr lang="de-DE" baseline="0" dirty="0" smtClean="0">
                <a:latin typeface="Times" pitchFamily="18" charset="0"/>
              </a:rPr>
              <a:t>“ </a:t>
            </a:r>
            <a:r>
              <a:rPr lang="de-DE" baseline="0" dirty="0" err="1" smtClean="0">
                <a:latin typeface="Times" pitchFamily="18" charset="0"/>
              </a:rPr>
              <a:t>till</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train</a:t>
            </a:r>
            <a:r>
              <a:rPr lang="de-DE" baseline="0" dirty="0" smtClean="0">
                <a:latin typeface="Times" pitchFamily="18" charset="0"/>
              </a:rPr>
              <a:t> </a:t>
            </a:r>
            <a:r>
              <a:rPr lang="de-DE" baseline="0" dirty="0" err="1" smtClean="0">
                <a:latin typeface="Times" pitchFamily="18" charset="0"/>
              </a:rPr>
              <a:t>hits</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second</a:t>
            </a:r>
            <a:r>
              <a:rPr lang="de-DE" baseline="0" dirty="0" smtClean="0">
                <a:latin typeface="Times" pitchFamily="18" charset="0"/>
              </a:rPr>
              <a:t> </a:t>
            </a:r>
            <a:r>
              <a:rPr lang="de-DE" baseline="0" dirty="0" err="1" smtClean="0">
                <a:latin typeface="Times" pitchFamily="18" charset="0"/>
              </a:rPr>
              <a:t>sensor</a:t>
            </a:r>
            <a:r>
              <a:rPr lang="de-DE" baseline="0" dirty="0" smtClean="0">
                <a:latin typeface="Times" pitchFamily="18" charset="0"/>
              </a:rPr>
              <a:t>, </a:t>
            </a:r>
            <a:r>
              <a:rPr lang="de-DE" baseline="0" dirty="0" err="1" smtClean="0">
                <a:latin typeface="Times" pitchFamily="18" charset="0"/>
              </a:rPr>
              <a:t>changing</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a:t>
            </a:r>
            <a:r>
              <a:rPr lang="de-DE" baseline="0" dirty="0" smtClean="0">
                <a:latin typeface="Times" pitchFamily="18" charset="0"/>
              </a:rPr>
              <a:t> </a:t>
            </a:r>
            <a:r>
              <a:rPr lang="de-DE" baseline="0" dirty="0" err="1" smtClean="0">
                <a:latin typeface="Times" pitchFamily="18" charset="0"/>
              </a:rPr>
              <a:t>status</a:t>
            </a:r>
            <a:r>
              <a:rPr lang="de-DE" baseline="0" dirty="0" smtClean="0">
                <a:latin typeface="Times" pitchFamily="18" charset="0"/>
              </a:rPr>
              <a:t> </a:t>
            </a:r>
            <a:r>
              <a:rPr lang="de-DE" baseline="0" dirty="0" err="1" smtClean="0">
                <a:latin typeface="Times" pitchFamily="18" charset="0"/>
              </a:rPr>
              <a:t>to</a:t>
            </a:r>
            <a:r>
              <a:rPr lang="de-DE" baseline="0" dirty="0" smtClean="0">
                <a:latin typeface="Times" pitchFamily="18" charset="0"/>
              </a:rPr>
              <a:t> „</a:t>
            </a:r>
            <a:r>
              <a:rPr lang="de-DE" baseline="0" dirty="0" err="1" smtClean="0">
                <a:latin typeface="Times" pitchFamily="18" charset="0"/>
              </a:rPr>
              <a:t>crossing</a:t>
            </a:r>
            <a:r>
              <a:rPr lang="de-DE" baseline="0" dirty="0" smtClean="0">
                <a:latin typeface="Times" pitchFamily="18" charset="0"/>
              </a:rPr>
              <a:t>“. </a:t>
            </a:r>
            <a:r>
              <a:rPr lang="de-DE" baseline="0" dirty="0" err="1" smtClean="0">
                <a:latin typeface="Times" pitchFamily="18" charset="0"/>
              </a:rPr>
              <a:t>Once</a:t>
            </a:r>
            <a:r>
              <a:rPr lang="de-DE" baseline="0" dirty="0" smtClean="0">
                <a:latin typeface="Times" pitchFamily="18" charset="0"/>
              </a:rPr>
              <a:t> </a:t>
            </a:r>
            <a:r>
              <a:rPr lang="de-DE" baseline="0" dirty="0" err="1" smtClean="0">
                <a:latin typeface="Times" pitchFamily="18" charset="0"/>
              </a:rPr>
              <a:t>it</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passed</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Trackstatus</a:t>
            </a:r>
            <a:r>
              <a:rPr lang="de-DE" baseline="0" dirty="0" smtClean="0">
                <a:latin typeface="Times" pitchFamily="18" charset="0"/>
              </a:rPr>
              <a:t> </a:t>
            </a:r>
            <a:r>
              <a:rPr lang="de-DE" baseline="0" dirty="0" err="1" smtClean="0">
                <a:latin typeface="Times" pitchFamily="18" charset="0"/>
              </a:rPr>
              <a:t>becomes</a:t>
            </a:r>
            <a:r>
              <a:rPr lang="de-DE" baseline="0" dirty="0" smtClean="0">
                <a:latin typeface="Times" pitchFamily="18" charset="0"/>
              </a:rPr>
              <a:t> „</a:t>
            </a:r>
            <a:r>
              <a:rPr lang="de-DE" baseline="0" dirty="0" err="1" smtClean="0">
                <a:latin typeface="Times" pitchFamily="18" charset="0"/>
              </a:rPr>
              <a:t>empty</a:t>
            </a:r>
            <a:r>
              <a:rPr lang="de-DE" baseline="0" dirty="0" smtClean="0">
                <a:latin typeface="Times" pitchFamily="18" charset="0"/>
              </a:rPr>
              <a:t>“ </a:t>
            </a:r>
            <a:r>
              <a:rPr lang="de-DE" baseline="0" dirty="0" err="1" smtClean="0">
                <a:latin typeface="Times" pitchFamily="18" charset="0"/>
              </a:rPr>
              <a:t>again</a:t>
            </a:r>
            <a:r>
              <a:rPr lang="de-DE" baseline="0" dirty="0" smtClean="0">
                <a:latin typeface="Times" pitchFamily="18" charset="0"/>
              </a:rPr>
              <a:t>. </a:t>
            </a:r>
          </a:p>
          <a:p>
            <a:pPr eaLnBrk="1" hangingPunct="1"/>
            <a:r>
              <a:rPr lang="de-DE" baseline="0" dirty="0" smtClean="0">
                <a:latin typeface="Times" pitchFamily="18" charset="0"/>
              </a:rPr>
              <a:t>The time span </a:t>
            </a:r>
            <a:r>
              <a:rPr lang="de-DE" baseline="0" dirty="0" err="1" smtClean="0">
                <a:latin typeface="Times" pitchFamily="18" charset="0"/>
              </a:rPr>
              <a:t>between</a:t>
            </a:r>
            <a:r>
              <a:rPr lang="de-DE" baseline="0" dirty="0" smtClean="0">
                <a:latin typeface="Times" pitchFamily="18" charset="0"/>
              </a:rPr>
              <a:t> </a:t>
            </a:r>
            <a:r>
              <a:rPr lang="de-DE" baseline="0" dirty="0" err="1" smtClean="0">
                <a:latin typeface="Times" pitchFamily="18" charset="0"/>
              </a:rPr>
              <a:t>coming</a:t>
            </a:r>
            <a:r>
              <a:rPr lang="de-DE" baseline="0" dirty="0" smtClean="0">
                <a:latin typeface="Times" pitchFamily="18" charset="0"/>
              </a:rPr>
              <a:t> </a:t>
            </a:r>
            <a:r>
              <a:rPr lang="de-DE" baseline="0" dirty="0" err="1" smtClean="0">
                <a:latin typeface="Times" pitchFamily="18" charset="0"/>
              </a:rPr>
              <a:t>and</a:t>
            </a:r>
            <a:r>
              <a:rPr lang="de-DE" baseline="0" dirty="0" smtClean="0">
                <a:latin typeface="Times" pitchFamily="18" charset="0"/>
              </a:rPr>
              <a:t> </a:t>
            </a:r>
            <a:r>
              <a:rPr lang="de-DE" baseline="0" dirty="0" err="1" smtClean="0">
                <a:latin typeface="Times" pitchFamily="18" charset="0"/>
              </a:rPr>
              <a:t>crossing</a:t>
            </a:r>
            <a:r>
              <a:rPr lang="de-DE" baseline="0" dirty="0" smtClean="0">
                <a:latin typeface="Times" pitchFamily="18" charset="0"/>
              </a:rPr>
              <a:t> </a:t>
            </a:r>
            <a:r>
              <a:rPr lang="de-DE" baseline="0" dirty="0" err="1" smtClean="0">
                <a:latin typeface="Times" pitchFamily="18" charset="0"/>
              </a:rPr>
              <a:t>sensor</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least </a:t>
            </a:r>
            <a:r>
              <a:rPr lang="de-DE" baseline="0" dirty="0" err="1" smtClean="0">
                <a:latin typeface="Times" pitchFamily="18" charset="0"/>
              </a:rPr>
              <a:t>d_min</a:t>
            </a:r>
            <a:r>
              <a:rPr lang="de-DE" baseline="0" dirty="0" smtClean="0">
                <a:latin typeface="Times" pitchFamily="18" charset="0"/>
              </a:rPr>
              <a:t> </a:t>
            </a:r>
            <a:r>
              <a:rPr lang="de-DE" baseline="0" dirty="0" err="1" smtClean="0">
                <a:latin typeface="Times" pitchFamily="18" charset="0"/>
              </a:rPr>
              <a:t>and</a:t>
            </a:r>
            <a:r>
              <a:rPr lang="de-DE" baseline="0" dirty="0" smtClean="0">
                <a:latin typeface="Times" pitchFamily="18" charset="0"/>
              </a:rPr>
              <a:t> at </a:t>
            </a:r>
            <a:r>
              <a:rPr lang="de-DE" baseline="0" dirty="0" err="1" smtClean="0">
                <a:latin typeface="Times" pitchFamily="18" charset="0"/>
              </a:rPr>
              <a:t>most</a:t>
            </a:r>
            <a:r>
              <a:rPr lang="de-DE" baseline="0" dirty="0" smtClean="0">
                <a:latin typeface="Times" pitchFamily="18" charset="0"/>
              </a:rPr>
              <a:t> </a:t>
            </a:r>
            <a:r>
              <a:rPr lang="de-DE" baseline="0" dirty="0" err="1" smtClean="0">
                <a:latin typeface="Times" pitchFamily="18" charset="0"/>
              </a:rPr>
              <a:t>d_max</a:t>
            </a:r>
            <a:r>
              <a:rPr lang="de-DE" baseline="0" dirty="0" smtClean="0">
                <a:latin typeface="Times" pitchFamily="18" charset="0"/>
              </a:rPr>
              <a:t>. </a:t>
            </a:r>
          </a:p>
          <a:p>
            <a:pPr eaLnBrk="1" hangingPunct="1"/>
            <a:r>
              <a:rPr lang="de-DE" baseline="0" dirty="0" err="1" smtClean="0">
                <a:latin typeface="Times" pitchFamily="18" charset="0"/>
              </a:rPr>
              <a:t>d_close</a:t>
            </a:r>
            <a:r>
              <a:rPr lang="de-DE" baseline="0" dirty="0" smtClean="0">
                <a:latin typeface="Times" pitchFamily="18" charset="0"/>
              </a:rPr>
              <a:t> </a:t>
            </a:r>
            <a:r>
              <a:rPr lang="de-DE" baseline="0" dirty="0" err="1" smtClean="0">
                <a:latin typeface="Times" pitchFamily="18" charset="0"/>
              </a:rPr>
              <a:t>denotes</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time,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gate</a:t>
            </a:r>
            <a:r>
              <a:rPr lang="de-DE" baseline="0" dirty="0" smtClean="0">
                <a:latin typeface="Times" pitchFamily="18" charset="0"/>
              </a:rPr>
              <a:t> </a:t>
            </a:r>
            <a:r>
              <a:rPr lang="de-DE" baseline="0" dirty="0" err="1" smtClean="0">
                <a:latin typeface="Times" pitchFamily="18" charset="0"/>
              </a:rPr>
              <a:t>needs</a:t>
            </a:r>
            <a:r>
              <a:rPr lang="de-DE" baseline="0" dirty="0" smtClean="0">
                <a:latin typeface="Times" pitchFamily="18" charset="0"/>
              </a:rPr>
              <a:t> </a:t>
            </a:r>
            <a:r>
              <a:rPr lang="de-DE" baseline="0" dirty="0" err="1" smtClean="0">
                <a:latin typeface="Times" pitchFamily="18" charset="0"/>
              </a:rPr>
              <a:t>to</a:t>
            </a:r>
            <a:r>
              <a:rPr lang="de-DE" baseline="0" dirty="0" smtClean="0">
                <a:latin typeface="Times" pitchFamily="18" charset="0"/>
              </a:rPr>
              <a:t> </a:t>
            </a:r>
            <a:r>
              <a:rPr lang="de-DE" baseline="0" dirty="0" err="1" smtClean="0">
                <a:latin typeface="Times" pitchFamily="18" charset="0"/>
              </a:rPr>
              <a:t>close</a:t>
            </a:r>
            <a:r>
              <a:rPr lang="de-DE" baseline="0" dirty="0" smtClean="0">
                <a:latin typeface="Times" pitchFamily="18" charset="0"/>
              </a:rPr>
              <a:t> </a:t>
            </a:r>
            <a:r>
              <a:rPr lang="de-DE" baseline="0" dirty="0" err="1" smtClean="0">
                <a:latin typeface="Times" pitchFamily="18" charset="0"/>
              </a:rPr>
              <a:t>and</a:t>
            </a:r>
            <a:r>
              <a:rPr lang="de-DE" baseline="0" dirty="0" smtClean="0">
                <a:latin typeface="Times" pitchFamily="18" charset="0"/>
              </a:rPr>
              <a:t> </a:t>
            </a:r>
            <a:r>
              <a:rPr lang="de-DE" baseline="0" dirty="0" err="1" smtClean="0">
                <a:latin typeface="Times" pitchFamily="18" charset="0"/>
              </a:rPr>
              <a:t>d_open</a:t>
            </a:r>
            <a:r>
              <a:rPr lang="de-DE" baseline="0" dirty="0" smtClean="0">
                <a:latin typeface="Times" pitchFamily="18" charset="0"/>
              </a:rPr>
              <a:t> vice </a:t>
            </a:r>
            <a:r>
              <a:rPr lang="de-DE" baseline="0" dirty="0" err="1" smtClean="0">
                <a:latin typeface="Times" pitchFamily="18" charset="0"/>
              </a:rPr>
              <a:t>versa</a:t>
            </a:r>
            <a:r>
              <a:rPr lang="de-DE" baseline="0" dirty="0" smtClean="0">
                <a:latin typeface="Times" pitchFamily="18" charset="0"/>
              </a:rPr>
              <a:t>. </a:t>
            </a:r>
          </a:p>
          <a:p>
            <a:pPr eaLnBrk="1" hangingPunct="1"/>
            <a:r>
              <a:rPr lang="de-DE" baseline="0" dirty="0" err="1" smtClean="0">
                <a:latin typeface="Times" pitchFamily="18" charset="0"/>
              </a:rPr>
              <a:t>waittime</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time </a:t>
            </a:r>
            <a:r>
              <a:rPr lang="de-DE" baseline="0" dirty="0" err="1" smtClean="0">
                <a:latin typeface="Times" pitchFamily="18" charset="0"/>
              </a:rPr>
              <a:t>that</a:t>
            </a:r>
            <a:r>
              <a:rPr lang="de-DE" baseline="0" dirty="0" smtClean="0">
                <a:latin typeface="Times" pitchFamily="18" charset="0"/>
              </a:rPr>
              <a:t> </a:t>
            </a:r>
            <a:r>
              <a:rPr lang="de-DE" baseline="0" dirty="0" err="1" smtClean="0">
                <a:latin typeface="Times" pitchFamily="18" charset="0"/>
              </a:rPr>
              <a:t>can</a:t>
            </a:r>
            <a:r>
              <a:rPr lang="de-DE" baseline="0" dirty="0" smtClean="0">
                <a:latin typeface="Times" pitchFamily="18" charset="0"/>
              </a:rPr>
              <a:t> </a:t>
            </a:r>
            <a:r>
              <a:rPr lang="de-DE" baseline="0" dirty="0" err="1" smtClean="0">
                <a:latin typeface="Times" pitchFamily="18" charset="0"/>
              </a:rPr>
              <a:t>be</a:t>
            </a:r>
            <a:r>
              <a:rPr lang="de-DE" baseline="0" dirty="0" smtClean="0">
                <a:latin typeface="Times" pitchFamily="18" charset="0"/>
              </a:rPr>
              <a:t> </a:t>
            </a:r>
            <a:r>
              <a:rPr lang="de-DE" baseline="0" dirty="0" err="1" smtClean="0">
                <a:latin typeface="Times" pitchFamily="18" charset="0"/>
              </a:rPr>
              <a:t>waited</a:t>
            </a:r>
            <a:r>
              <a:rPr lang="de-DE" baseline="0" dirty="0" smtClean="0">
                <a:latin typeface="Times" pitchFamily="18" charset="0"/>
              </a:rPr>
              <a:t> at </a:t>
            </a:r>
            <a:r>
              <a:rPr lang="de-DE" baseline="0" dirty="0" err="1" smtClean="0">
                <a:latin typeface="Times" pitchFamily="18" charset="0"/>
              </a:rPr>
              <a:t>most</a:t>
            </a:r>
            <a:r>
              <a:rPr lang="de-DE" baseline="0" dirty="0" smtClean="0">
                <a:latin typeface="Times" pitchFamily="18" charset="0"/>
              </a:rPr>
              <a:t>, after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trackstatus</a:t>
            </a:r>
            <a:r>
              <a:rPr lang="de-DE" baseline="0" dirty="0" smtClean="0">
                <a:latin typeface="Times" pitchFamily="18" charset="0"/>
              </a:rPr>
              <a:t> </a:t>
            </a:r>
            <a:r>
              <a:rPr lang="de-DE" baseline="0" dirty="0" err="1" smtClean="0">
                <a:latin typeface="Times" pitchFamily="18" charset="0"/>
              </a:rPr>
              <a:t>changed</a:t>
            </a:r>
            <a:r>
              <a:rPr lang="de-DE" baseline="0" dirty="0" smtClean="0">
                <a:latin typeface="Times" pitchFamily="18" charset="0"/>
              </a:rPr>
              <a:t> </a:t>
            </a:r>
            <a:r>
              <a:rPr lang="de-DE" baseline="0" dirty="0" err="1" smtClean="0">
                <a:latin typeface="Times" pitchFamily="18" charset="0"/>
              </a:rPr>
              <a:t>to</a:t>
            </a:r>
            <a:r>
              <a:rPr lang="de-DE" baseline="0" dirty="0" smtClean="0">
                <a:latin typeface="Times" pitchFamily="18" charset="0"/>
              </a:rPr>
              <a:t> „</a:t>
            </a:r>
            <a:r>
              <a:rPr lang="de-DE" baseline="0" dirty="0" err="1" smtClean="0">
                <a:latin typeface="Times" pitchFamily="18" charset="0"/>
              </a:rPr>
              <a:t>coming</a:t>
            </a:r>
            <a:r>
              <a:rPr lang="de-DE" baseline="0" dirty="0" smtClean="0">
                <a:latin typeface="Times" pitchFamily="18" charset="0"/>
              </a:rPr>
              <a:t>“. The „</a:t>
            </a:r>
            <a:r>
              <a:rPr lang="de-DE" baseline="0" dirty="0" err="1" smtClean="0">
                <a:latin typeface="Times" pitchFamily="18" charset="0"/>
              </a:rPr>
              <a:t>deadline</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last </a:t>
            </a:r>
            <a:r>
              <a:rPr lang="de-DE" baseline="0" dirty="0" err="1" smtClean="0">
                <a:latin typeface="Times" pitchFamily="18" charset="0"/>
              </a:rPr>
              <a:t>point</a:t>
            </a:r>
            <a:r>
              <a:rPr lang="de-DE" baseline="0" dirty="0" smtClean="0">
                <a:latin typeface="Times" pitchFamily="18" charset="0"/>
              </a:rPr>
              <a:t> in time, </a:t>
            </a:r>
            <a:r>
              <a:rPr lang="de-DE" baseline="0" dirty="0" err="1" smtClean="0">
                <a:latin typeface="Times" pitchFamily="18" charset="0"/>
              </a:rPr>
              <a:t>when</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gate</a:t>
            </a:r>
            <a:r>
              <a:rPr lang="de-DE" baseline="0" dirty="0" smtClean="0">
                <a:latin typeface="Times" pitchFamily="18" charset="0"/>
              </a:rPr>
              <a:t> </a:t>
            </a:r>
            <a:r>
              <a:rPr lang="de-DE" baseline="0" dirty="0" err="1" smtClean="0">
                <a:latin typeface="Times" pitchFamily="18" charset="0"/>
              </a:rPr>
              <a:t>should</a:t>
            </a:r>
            <a:r>
              <a:rPr lang="de-DE" baseline="0" dirty="0" smtClean="0">
                <a:latin typeface="Times" pitchFamily="18" charset="0"/>
              </a:rPr>
              <a:t> </a:t>
            </a:r>
            <a:r>
              <a:rPr lang="de-DE" baseline="0" dirty="0" err="1" smtClean="0">
                <a:latin typeface="Times" pitchFamily="18" charset="0"/>
              </a:rPr>
              <a:t>be</a:t>
            </a:r>
            <a:r>
              <a:rPr lang="de-DE" baseline="0" dirty="0" smtClean="0">
                <a:latin typeface="Times" pitchFamily="18" charset="0"/>
              </a:rPr>
              <a:t> </a:t>
            </a:r>
            <a:r>
              <a:rPr lang="de-DE" baseline="0" dirty="0" err="1" smtClean="0">
                <a:latin typeface="Times" pitchFamily="18" charset="0"/>
              </a:rPr>
              <a:t>closed</a:t>
            </a:r>
            <a:r>
              <a:rPr lang="de-DE" baseline="0" dirty="0" smtClean="0">
                <a:latin typeface="Times" pitchFamily="18" charset="0"/>
              </a:rPr>
              <a:t> </a:t>
            </a:r>
            <a:r>
              <a:rPr lang="de-DE" baseline="0" dirty="0" err="1" smtClean="0">
                <a:latin typeface="Times" pitchFamily="18" charset="0"/>
              </a:rPr>
              <a:t>to</a:t>
            </a:r>
            <a:r>
              <a:rPr lang="de-DE" baseline="0" dirty="0" smtClean="0">
                <a:latin typeface="Times" pitchFamily="18" charset="0"/>
              </a:rPr>
              <a:t> </a:t>
            </a:r>
            <a:r>
              <a:rPr lang="de-DE" baseline="0" dirty="0" err="1" smtClean="0">
                <a:latin typeface="Times" pitchFamily="18" charset="0"/>
              </a:rPr>
              <a:t>make</a:t>
            </a:r>
            <a:r>
              <a:rPr lang="de-DE" baseline="0" dirty="0" smtClean="0">
                <a:latin typeface="Times" pitchFamily="18" charset="0"/>
              </a:rPr>
              <a:t> </a:t>
            </a:r>
            <a:r>
              <a:rPr lang="de-DE" baseline="0" dirty="0" err="1" smtClean="0">
                <a:latin typeface="Times" pitchFamily="18" charset="0"/>
              </a:rPr>
              <a:t>sure</a:t>
            </a:r>
            <a:r>
              <a:rPr lang="de-DE" baseline="0" dirty="0" smtClean="0">
                <a:latin typeface="Times" pitchFamily="18" charset="0"/>
              </a:rPr>
              <a:t>, </a:t>
            </a:r>
            <a:r>
              <a:rPr lang="de-DE" baseline="0" dirty="0" err="1" smtClean="0">
                <a:latin typeface="Times" pitchFamily="18" charset="0"/>
              </a:rPr>
              <a:t>it</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closed</a:t>
            </a:r>
            <a:r>
              <a:rPr lang="de-DE" baseline="0" dirty="0" smtClean="0">
                <a:latin typeface="Times" pitchFamily="18" charset="0"/>
              </a:rPr>
              <a:t>, </a:t>
            </a:r>
            <a:r>
              <a:rPr lang="de-DE" baseline="0" dirty="0" err="1" smtClean="0">
                <a:latin typeface="Times" pitchFamily="18" charset="0"/>
              </a:rPr>
              <a:t>when</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train</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crossing</a:t>
            </a:r>
            <a:r>
              <a:rPr lang="de-DE" baseline="0" dirty="0" smtClean="0">
                <a:latin typeface="Times" pitchFamily="18" charset="0"/>
              </a:rPr>
              <a:t>. After </a:t>
            </a:r>
            <a:r>
              <a:rPr lang="de-DE" baseline="0" dirty="0" err="1" smtClean="0">
                <a:latin typeface="Times" pitchFamily="18" charset="0"/>
              </a:rPr>
              <a:t>some</a:t>
            </a:r>
            <a:r>
              <a:rPr lang="de-DE" baseline="0" dirty="0" smtClean="0">
                <a:latin typeface="Times" pitchFamily="18" charset="0"/>
              </a:rPr>
              <a:t> time, </a:t>
            </a:r>
            <a:r>
              <a:rPr lang="de-DE" baseline="0" dirty="0" err="1" smtClean="0">
                <a:latin typeface="Times" pitchFamily="18" charset="0"/>
              </a:rPr>
              <a:t>when</a:t>
            </a:r>
            <a:r>
              <a:rPr lang="de-DE" baseline="0" dirty="0" smtClean="0">
                <a:latin typeface="Times" pitchFamily="18" charset="0"/>
              </a:rPr>
              <a:t> all </a:t>
            </a:r>
            <a:r>
              <a:rPr lang="de-DE" baseline="0" dirty="0" err="1" smtClean="0">
                <a:latin typeface="Times" pitchFamily="18" charset="0"/>
              </a:rPr>
              <a:t>tracks</a:t>
            </a:r>
            <a:r>
              <a:rPr lang="de-DE" baseline="0" dirty="0" smtClean="0">
                <a:latin typeface="Times" pitchFamily="18" charset="0"/>
              </a:rPr>
              <a:t> </a:t>
            </a:r>
            <a:r>
              <a:rPr lang="de-DE" baseline="0" dirty="0" err="1" smtClean="0">
                <a:latin typeface="Times" pitchFamily="18" charset="0"/>
              </a:rPr>
              <a:t>are</a:t>
            </a:r>
            <a:r>
              <a:rPr lang="de-DE" baseline="0" dirty="0" smtClean="0">
                <a:latin typeface="Times" pitchFamily="18" charset="0"/>
              </a:rPr>
              <a:t> still </a:t>
            </a:r>
            <a:r>
              <a:rPr lang="de-DE" baseline="0" dirty="0" err="1" smtClean="0">
                <a:latin typeface="Times" pitchFamily="18" charset="0"/>
              </a:rPr>
              <a:t>empty</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gate</a:t>
            </a:r>
            <a:r>
              <a:rPr lang="de-DE" baseline="0" dirty="0" smtClean="0">
                <a:latin typeface="Times" pitchFamily="18" charset="0"/>
              </a:rPr>
              <a:t> </a:t>
            </a:r>
            <a:r>
              <a:rPr lang="de-DE" baseline="0" dirty="0" err="1" smtClean="0">
                <a:latin typeface="Times" pitchFamily="18" charset="0"/>
              </a:rPr>
              <a:t>can</a:t>
            </a:r>
            <a:r>
              <a:rPr lang="de-DE" baseline="0" dirty="0" smtClean="0">
                <a:latin typeface="Times" pitchFamily="18" charset="0"/>
              </a:rPr>
              <a:t> </a:t>
            </a:r>
            <a:r>
              <a:rPr lang="de-DE" baseline="0" dirty="0" err="1" smtClean="0">
                <a:latin typeface="Times" pitchFamily="18" charset="0"/>
              </a:rPr>
              <a:t>be</a:t>
            </a:r>
            <a:r>
              <a:rPr lang="de-DE" baseline="0" dirty="0" smtClean="0">
                <a:latin typeface="Times" pitchFamily="18" charset="0"/>
              </a:rPr>
              <a:t> </a:t>
            </a:r>
            <a:r>
              <a:rPr lang="de-DE" baseline="0" dirty="0" err="1" smtClean="0">
                <a:latin typeface="Times" pitchFamily="18" charset="0"/>
              </a:rPr>
              <a:t>opened</a:t>
            </a:r>
            <a:r>
              <a:rPr lang="de-DE" baseline="0" dirty="0" smtClean="0">
                <a:latin typeface="Times" pitchFamily="18" charset="0"/>
              </a:rPr>
              <a:t> </a:t>
            </a:r>
            <a:r>
              <a:rPr lang="de-DE" baseline="0" dirty="0" err="1" smtClean="0">
                <a:latin typeface="Times" pitchFamily="18" charset="0"/>
              </a:rPr>
              <a:t>again</a:t>
            </a:r>
            <a:r>
              <a:rPr lang="de-DE" baseline="0" dirty="0" smtClean="0">
                <a:latin typeface="Times" pitchFamily="18" charset="0"/>
              </a:rPr>
              <a:t>. </a:t>
            </a:r>
          </a:p>
          <a:p>
            <a:pPr eaLnBrk="1" hangingPunct="1"/>
            <a:endParaRPr lang="de-DE" baseline="0" dirty="0" smtClean="0">
              <a:latin typeface="Times" pitchFamily="18" charset="0"/>
            </a:endParaRPr>
          </a:p>
          <a:p>
            <a:pPr eaLnBrk="1" hangingPunct="1"/>
            <a:r>
              <a:rPr lang="de-DE" baseline="0" dirty="0" smtClean="0">
                <a:latin typeface="Times" pitchFamily="18" charset="0"/>
              </a:rPr>
              <a:t>The </a:t>
            </a:r>
            <a:r>
              <a:rPr lang="de-DE" baseline="0" dirty="0" err="1" smtClean="0">
                <a:latin typeface="Times" pitchFamily="18" charset="0"/>
              </a:rPr>
              <a:t>specification</a:t>
            </a:r>
            <a:r>
              <a:rPr lang="de-DE" baseline="0" dirty="0" smtClean="0">
                <a:latin typeface="Times" pitchFamily="18" charset="0"/>
              </a:rPr>
              <a:t> </a:t>
            </a:r>
            <a:r>
              <a:rPr lang="de-DE" baseline="0" dirty="0" err="1" smtClean="0">
                <a:latin typeface="Times" pitchFamily="18" charset="0"/>
              </a:rPr>
              <a:t>of</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control</a:t>
            </a:r>
            <a:r>
              <a:rPr lang="de-DE" baseline="0" dirty="0" smtClean="0">
                <a:latin typeface="Times" pitchFamily="18" charset="0"/>
              </a:rPr>
              <a:t> </a:t>
            </a:r>
            <a:r>
              <a:rPr lang="de-DE" baseline="0" dirty="0" err="1" smtClean="0">
                <a:latin typeface="Times" pitchFamily="18" charset="0"/>
              </a:rPr>
              <a:t>system</a:t>
            </a:r>
            <a:r>
              <a:rPr lang="de-DE" baseline="0" dirty="0" smtClean="0">
                <a:latin typeface="Times" pitchFamily="18" charset="0"/>
              </a:rPr>
              <a:t> must </a:t>
            </a:r>
            <a:r>
              <a:rPr lang="de-DE" baseline="0" dirty="0" err="1" smtClean="0">
                <a:latin typeface="Times" pitchFamily="18" charset="0"/>
              </a:rPr>
              <a:t>fulfill</a:t>
            </a:r>
            <a:r>
              <a:rPr lang="de-DE" baseline="0" dirty="0" smtClean="0">
                <a:latin typeface="Times" pitchFamily="18" charset="0"/>
              </a:rPr>
              <a:t> a </a:t>
            </a:r>
            <a:r>
              <a:rPr lang="de-DE" baseline="0" dirty="0" err="1" smtClean="0">
                <a:latin typeface="Times" pitchFamily="18" charset="0"/>
              </a:rPr>
              <a:t>safety</a:t>
            </a:r>
            <a:r>
              <a:rPr lang="de-DE" baseline="0" dirty="0" smtClean="0">
                <a:latin typeface="Times" pitchFamily="18" charset="0"/>
              </a:rPr>
              <a:t> </a:t>
            </a:r>
            <a:r>
              <a:rPr lang="de-DE" baseline="0" dirty="0" err="1" smtClean="0">
                <a:latin typeface="Times" pitchFamily="18" charset="0"/>
              </a:rPr>
              <a:t>and</a:t>
            </a:r>
            <a:r>
              <a:rPr lang="de-DE" baseline="0" dirty="0" smtClean="0">
                <a:latin typeface="Times" pitchFamily="18" charset="0"/>
              </a:rPr>
              <a:t> a </a:t>
            </a:r>
            <a:r>
              <a:rPr lang="de-DE" baseline="0" dirty="0" err="1" smtClean="0">
                <a:latin typeface="Times" pitchFamily="18" charset="0"/>
              </a:rPr>
              <a:t>liveness</a:t>
            </a:r>
            <a:r>
              <a:rPr lang="de-DE" baseline="0" dirty="0" smtClean="0">
                <a:latin typeface="Times" pitchFamily="18" charset="0"/>
              </a:rPr>
              <a:t> </a:t>
            </a:r>
            <a:r>
              <a:rPr lang="de-DE" baseline="0" dirty="0" err="1" smtClean="0">
                <a:latin typeface="Times" pitchFamily="18" charset="0"/>
              </a:rPr>
              <a:t>property</a:t>
            </a:r>
            <a:r>
              <a:rPr lang="de-DE" baseline="0" dirty="0" smtClean="0">
                <a:latin typeface="Times" pitchFamily="18" charset="0"/>
              </a:rPr>
              <a:t>: </a:t>
            </a:r>
            <a:r>
              <a:rPr lang="de-DE" baseline="0" dirty="0" err="1" smtClean="0">
                <a:latin typeface="Times" pitchFamily="18" charset="0"/>
              </a:rPr>
              <a:t>When</a:t>
            </a:r>
            <a:r>
              <a:rPr lang="de-DE" baseline="0" dirty="0" smtClean="0">
                <a:latin typeface="Times" pitchFamily="18" charset="0"/>
              </a:rPr>
              <a:t> a </a:t>
            </a:r>
            <a:r>
              <a:rPr lang="de-DE" baseline="0" dirty="0" err="1" smtClean="0">
                <a:latin typeface="Times" pitchFamily="18" charset="0"/>
              </a:rPr>
              <a:t>train</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in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crossing</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gate</a:t>
            </a:r>
            <a:r>
              <a:rPr lang="de-DE" baseline="0" dirty="0" smtClean="0">
                <a:latin typeface="Times" pitchFamily="18" charset="0"/>
              </a:rPr>
              <a:t> must </a:t>
            </a:r>
            <a:r>
              <a:rPr lang="de-DE" baseline="0" dirty="0" err="1" smtClean="0">
                <a:latin typeface="Times" pitchFamily="18" charset="0"/>
              </a:rPr>
              <a:t>be</a:t>
            </a:r>
            <a:r>
              <a:rPr lang="de-DE" baseline="0" dirty="0" smtClean="0">
                <a:latin typeface="Times" pitchFamily="18" charset="0"/>
              </a:rPr>
              <a:t> </a:t>
            </a:r>
            <a:r>
              <a:rPr lang="de-DE" baseline="0" dirty="0" err="1" smtClean="0">
                <a:latin typeface="Times" pitchFamily="18" charset="0"/>
              </a:rPr>
              <a:t>closed</a:t>
            </a:r>
            <a:r>
              <a:rPr lang="de-DE" baseline="0" dirty="0" smtClean="0">
                <a:latin typeface="Times" pitchFamily="18" charset="0"/>
              </a:rPr>
              <a:t> </a:t>
            </a:r>
            <a:r>
              <a:rPr lang="de-DE" baseline="0" dirty="0" err="1" smtClean="0">
                <a:latin typeface="Times" pitchFamily="18" charset="0"/>
              </a:rPr>
              <a:t>and</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gate</a:t>
            </a:r>
            <a:r>
              <a:rPr lang="de-DE" baseline="0" dirty="0" smtClean="0">
                <a:latin typeface="Times" pitchFamily="18" charset="0"/>
              </a:rPr>
              <a:t> </a:t>
            </a:r>
            <a:r>
              <a:rPr lang="de-DE" baseline="0" dirty="0" err="1" smtClean="0">
                <a:latin typeface="Times" pitchFamily="18" charset="0"/>
              </a:rPr>
              <a:t>should</a:t>
            </a:r>
            <a:r>
              <a:rPr lang="de-DE" baseline="0" dirty="0" smtClean="0">
                <a:latin typeface="Times" pitchFamily="18" charset="0"/>
              </a:rPr>
              <a:t> </a:t>
            </a:r>
            <a:r>
              <a:rPr lang="de-DE" baseline="0" dirty="0" err="1" smtClean="0">
                <a:latin typeface="Times" pitchFamily="18" charset="0"/>
              </a:rPr>
              <a:t>be</a:t>
            </a:r>
            <a:r>
              <a:rPr lang="de-DE" baseline="0" dirty="0" smtClean="0">
                <a:latin typeface="Times" pitchFamily="18" charset="0"/>
              </a:rPr>
              <a:t> </a:t>
            </a:r>
            <a:r>
              <a:rPr lang="de-DE" baseline="0" dirty="0" err="1" smtClean="0">
                <a:latin typeface="Times" pitchFamily="18" charset="0"/>
              </a:rPr>
              <a:t>as</a:t>
            </a:r>
            <a:r>
              <a:rPr lang="de-DE" baseline="0" dirty="0" smtClean="0">
                <a:latin typeface="Times" pitchFamily="18" charset="0"/>
              </a:rPr>
              <a:t> </a:t>
            </a:r>
            <a:r>
              <a:rPr lang="de-DE" baseline="0" dirty="0" err="1" smtClean="0">
                <a:latin typeface="Times" pitchFamily="18" charset="0"/>
              </a:rPr>
              <a:t>long</a:t>
            </a:r>
            <a:r>
              <a:rPr lang="de-DE" baseline="0" dirty="0" smtClean="0">
                <a:latin typeface="Times" pitchFamily="18" charset="0"/>
              </a:rPr>
              <a:t> open </a:t>
            </a:r>
            <a:r>
              <a:rPr lang="de-DE" baseline="0" dirty="0" err="1" smtClean="0">
                <a:latin typeface="Times" pitchFamily="18" charset="0"/>
              </a:rPr>
              <a:t>as</a:t>
            </a:r>
            <a:r>
              <a:rPr lang="de-DE" baseline="0" dirty="0" smtClean="0">
                <a:latin typeface="Times" pitchFamily="18" charset="0"/>
              </a:rPr>
              <a:t> </a:t>
            </a:r>
            <a:r>
              <a:rPr lang="de-DE" baseline="0" dirty="0" err="1" smtClean="0">
                <a:latin typeface="Times" pitchFamily="18" charset="0"/>
              </a:rPr>
              <a:t>possible</a:t>
            </a:r>
            <a:r>
              <a:rPr lang="de-DE" baseline="0" dirty="0" smtClean="0">
                <a:latin typeface="Times" pitchFamily="18" charset="0"/>
              </a:rPr>
              <a:t> .</a:t>
            </a:r>
          </a:p>
          <a:p>
            <a:pPr eaLnBrk="1" hangingPunct="1"/>
            <a:endParaRPr lang="de-DE" baseline="0" dirty="0" smtClean="0">
              <a:latin typeface="Times" pitchFamily="18" charset="0"/>
            </a:endParaRPr>
          </a:p>
          <a:p>
            <a:pPr eaLnBrk="1" hangingPunct="1"/>
            <a:r>
              <a:rPr lang="de-DE" baseline="0" dirty="0" err="1" smtClean="0">
                <a:latin typeface="Times" pitchFamily="18" charset="0"/>
              </a:rPr>
              <a:t>I‘ve</a:t>
            </a:r>
            <a:r>
              <a:rPr lang="de-DE" baseline="0" dirty="0" smtClean="0">
                <a:latin typeface="Times" pitchFamily="18" charset="0"/>
              </a:rPr>
              <a:t> also </a:t>
            </a:r>
            <a:r>
              <a:rPr lang="de-DE" baseline="0" dirty="0" err="1" smtClean="0">
                <a:latin typeface="Times" pitchFamily="18" charset="0"/>
              </a:rPr>
              <a:t>animated</a:t>
            </a:r>
            <a:r>
              <a:rPr lang="de-DE" baseline="0" dirty="0" smtClean="0">
                <a:latin typeface="Times" pitchFamily="18" charset="0"/>
              </a:rPr>
              <a:t> </a:t>
            </a:r>
            <a:r>
              <a:rPr lang="de-DE" baseline="0" dirty="0" err="1" smtClean="0">
                <a:latin typeface="Times" pitchFamily="18" charset="0"/>
              </a:rPr>
              <a:t>this</a:t>
            </a:r>
            <a:r>
              <a:rPr lang="de-DE" baseline="0" dirty="0" smtClean="0">
                <a:latin typeface="Times" pitchFamily="18" charset="0"/>
              </a:rPr>
              <a:t> </a:t>
            </a:r>
            <a:r>
              <a:rPr lang="de-DE" baseline="0" dirty="0" err="1" smtClean="0">
                <a:latin typeface="Times" pitchFamily="18" charset="0"/>
              </a:rPr>
              <a:t>scenario</a:t>
            </a:r>
            <a:r>
              <a:rPr lang="de-DE" baseline="0" dirty="0" smtClean="0">
                <a:latin typeface="Times" pitchFamily="18" charset="0"/>
              </a:rPr>
              <a:t>.</a:t>
            </a:r>
            <a:endParaRPr lang="de-DE" baseline="0" dirty="0" smtClean="0">
              <a:latin typeface="Times" pitchFamily="18" charset="0"/>
            </a:endParaRPr>
          </a:p>
        </p:txBody>
      </p:sp>
    </p:spTree>
    <p:extLst>
      <p:ext uri="{BB962C8B-B14F-4D97-AF65-F5344CB8AC3E}">
        <p14:creationId xmlns:p14="http://schemas.microsoft.com/office/powerpoint/2010/main" val="221814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8</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de-DE" dirty="0" smtClean="0">
                <a:latin typeface="Times" pitchFamily="18" charset="0"/>
              </a:rPr>
              <a:t>At </a:t>
            </a:r>
            <a:r>
              <a:rPr lang="de-DE" dirty="0" err="1" smtClean="0">
                <a:latin typeface="Times" pitchFamily="18" charset="0"/>
              </a:rPr>
              <a:t>first</a:t>
            </a:r>
            <a:r>
              <a:rPr lang="de-DE" dirty="0" smtClean="0">
                <a:latin typeface="Times" pitchFamily="18" charset="0"/>
              </a:rPr>
              <a:t>, </a:t>
            </a:r>
            <a:r>
              <a:rPr lang="de-DE"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track</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empty</a:t>
            </a:r>
            <a:r>
              <a:rPr lang="de-DE" baseline="0" dirty="0" smtClean="0">
                <a:latin typeface="Times" pitchFamily="18" charset="0"/>
              </a:rPr>
              <a:t>. </a:t>
            </a:r>
            <a:r>
              <a:rPr lang="de-DE" baseline="0" dirty="0" err="1" smtClean="0">
                <a:latin typeface="Times" pitchFamily="18" charset="0"/>
              </a:rPr>
              <a:t>Then</a:t>
            </a:r>
            <a:r>
              <a:rPr lang="de-DE" baseline="0" dirty="0" smtClean="0">
                <a:latin typeface="Times" pitchFamily="18" charset="0"/>
              </a:rPr>
              <a:t> a </a:t>
            </a:r>
            <a:r>
              <a:rPr lang="de-DE" baseline="0" dirty="0" err="1" smtClean="0">
                <a:latin typeface="Times" pitchFamily="18" charset="0"/>
              </a:rPr>
              <a:t>train</a:t>
            </a:r>
            <a:r>
              <a:rPr lang="de-DE" baseline="0" dirty="0" smtClean="0">
                <a:latin typeface="Times" pitchFamily="18" charset="0"/>
              </a:rPr>
              <a:t> </a:t>
            </a:r>
            <a:r>
              <a:rPr lang="de-DE" baseline="0" dirty="0" err="1" smtClean="0">
                <a:latin typeface="Times" pitchFamily="18" charset="0"/>
              </a:rPr>
              <a:t>approaches</a:t>
            </a:r>
            <a:r>
              <a:rPr lang="de-DE" baseline="0" dirty="0" smtClean="0">
                <a:latin typeface="Times" pitchFamily="18" charset="0"/>
              </a:rPr>
              <a:t> </a:t>
            </a:r>
            <a:r>
              <a:rPr lang="de-DE" baseline="0" dirty="0" err="1" smtClean="0">
                <a:latin typeface="Times" pitchFamily="18" charset="0"/>
              </a:rPr>
              <a:t>and</a:t>
            </a:r>
            <a:r>
              <a:rPr lang="de-DE" baseline="0" dirty="0" smtClean="0">
                <a:latin typeface="Times" pitchFamily="18" charset="0"/>
              </a:rPr>
              <a:t> </a:t>
            </a:r>
            <a:r>
              <a:rPr lang="de-DE" baseline="0" dirty="0" err="1" smtClean="0">
                <a:latin typeface="Times" pitchFamily="18" charset="0"/>
              </a:rPr>
              <a:t>activates</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sensor</a:t>
            </a:r>
            <a:r>
              <a:rPr lang="de-DE" baseline="0" dirty="0" smtClean="0">
                <a:latin typeface="Times" pitchFamily="18" charset="0"/>
              </a:rPr>
              <a:t> „</a:t>
            </a:r>
            <a:r>
              <a:rPr lang="de-DE" baseline="0" dirty="0" err="1" smtClean="0">
                <a:latin typeface="Times" pitchFamily="18" charset="0"/>
              </a:rPr>
              <a:t>coming</a:t>
            </a:r>
            <a:r>
              <a:rPr lang="de-DE" baseline="0" dirty="0" smtClean="0">
                <a:latin typeface="Times" pitchFamily="18" charset="0"/>
              </a:rPr>
              <a:t>“. </a:t>
            </a:r>
            <a:endParaRPr lang="de-DE" dirty="0" smtClean="0">
              <a:latin typeface="Times" pitchFamily="18" charset="0"/>
            </a:endParaRPr>
          </a:p>
        </p:txBody>
      </p:sp>
    </p:spTree>
    <p:extLst>
      <p:ext uri="{BB962C8B-B14F-4D97-AF65-F5344CB8AC3E}">
        <p14:creationId xmlns:p14="http://schemas.microsoft.com/office/powerpoint/2010/main" val="121306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3795AE-07CA-444A-904B-5ACBDE3C1888}" type="slidenum">
              <a:rPr lang="de-DE" smtClean="0">
                <a:latin typeface="Times" pitchFamily="18" charset="0"/>
              </a:rPr>
              <a:pPr/>
              <a:t>9</a:t>
            </a:fld>
            <a:endParaRPr lang="de-DE"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de-DE" dirty="0" err="1" smtClean="0">
                <a:latin typeface="Times" pitchFamily="18" charset="0"/>
              </a:rPr>
              <a:t>When</a:t>
            </a:r>
            <a:r>
              <a:rPr lang="de-DE" dirty="0" smtClean="0">
                <a:latin typeface="Times" pitchFamily="18" charset="0"/>
              </a:rPr>
              <a:t> </a:t>
            </a:r>
            <a:r>
              <a:rPr lang="de-DE" dirty="0" err="1" smtClean="0">
                <a:latin typeface="Times" pitchFamily="18" charset="0"/>
              </a:rPr>
              <a:t>the</a:t>
            </a:r>
            <a:r>
              <a:rPr lang="de-DE" dirty="0" smtClean="0">
                <a:latin typeface="Times" pitchFamily="18" charset="0"/>
              </a:rPr>
              <a:t> </a:t>
            </a:r>
            <a:r>
              <a:rPr lang="de-DE" dirty="0" err="1" smtClean="0">
                <a:latin typeface="Times" pitchFamily="18" charset="0"/>
              </a:rPr>
              <a:t>train</a:t>
            </a:r>
            <a:r>
              <a:rPr lang="de-DE" dirty="0" smtClean="0">
                <a:latin typeface="Times" pitchFamily="18" charset="0"/>
              </a:rPr>
              <a:t> </a:t>
            </a:r>
            <a:r>
              <a:rPr lang="de-DE" dirty="0" err="1" smtClean="0">
                <a:latin typeface="Times" pitchFamily="18" charset="0"/>
              </a:rPr>
              <a:t>continues</a:t>
            </a:r>
            <a:r>
              <a:rPr lang="de-DE" dirty="0" smtClean="0">
                <a:latin typeface="Times" pitchFamily="18" charset="0"/>
              </a:rPr>
              <a:t>, at</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deadline</a:t>
            </a:r>
            <a:r>
              <a:rPr lang="de-DE" baseline="0" dirty="0" smtClean="0">
                <a:latin typeface="Times" pitchFamily="18" charset="0"/>
              </a:rPr>
              <a:t>, </a:t>
            </a:r>
            <a:r>
              <a:rPr lang="de-DE" baseline="0" dirty="0" err="1" smtClean="0">
                <a:latin typeface="Times" pitchFamily="18" charset="0"/>
              </a:rPr>
              <a:t>the</a:t>
            </a:r>
            <a:r>
              <a:rPr lang="de-DE" baseline="0" dirty="0" smtClean="0">
                <a:latin typeface="Times" pitchFamily="18" charset="0"/>
              </a:rPr>
              <a:t> </a:t>
            </a:r>
            <a:r>
              <a:rPr lang="de-DE" baseline="0" dirty="0" err="1" smtClean="0">
                <a:latin typeface="Times" pitchFamily="18" charset="0"/>
              </a:rPr>
              <a:t>gate</a:t>
            </a:r>
            <a:r>
              <a:rPr lang="de-DE" baseline="0" dirty="0" smtClean="0">
                <a:latin typeface="Times" pitchFamily="18" charset="0"/>
              </a:rPr>
              <a:t> </a:t>
            </a:r>
            <a:r>
              <a:rPr lang="de-DE" baseline="0" dirty="0" err="1" smtClean="0">
                <a:latin typeface="Times" pitchFamily="18" charset="0"/>
              </a:rPr>
              <a:t>is</a:t>
            </a:r>
            <a:r>
              <a:rPr lang="de-DE" baseline="0" dirty="0" smtClean="0">
                <a:latin typeface="Times" pitchFamily="18" charset="0"/>
              </a:rPr>
              <a:t> </a:t>
            </a:r>
            <a:r>
              <a:rPr lang="de-DE" baseline="0" dirty="0" err="1" smtClean="0">
                <a:latin typeface="Times" pitchFamily="18" charset="0"/>
              </a:rPr>
              <a:t>closed</a:t>
            </a:r>
            <a:r>
              <a:rPr lang="de-DE" baseline="0" dirty="0" smtClean="0">
                <a:latin typeface="Times" pitchFamily="18" charset="0"/>
              </a:rPr>
              <a:t>.</a:t>
            </a:r>
            <a:endParaRPr lang="de-DE" dirty="0" smtClean="0">
              <a:latin typeface="Times" pitchFamily="18" charset="0"/>
            </a:endParaRPr>
          </a:p>
        </p:txBody>
      </p:sp>
    </p:spTree>
    <p:extLst>
      <p:ext uri="{BB962C8B-B14F-4D97-AF65-F5344CB8AC3E}">
        <p14:creationId xmlns:p14="http://schemas.microsoft.com/office/powerpoint/2010/main" val="243740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0659" name="Rectangle 3"/>
          <p:cNvSpPr>
            <a:spLocks noGrp="1" noChangeArrowheads="1"/>
          </p:cNvSpPr>
          <p:nvPr>
            <p:ph type="subTitle" idx="1"/>
          </p:nvPr>
        </p:nvSpPr>
        <p:spPr>
          <a:xfrm>
            <a:off x="1371600" y="3886200"/>
            <a:ext cx="6400800" cy="1752600"/>
          </a:xfrm>
        </p:spPr>
        <p:txBody>
          <a:bodyPr/>
          <a:lstStyle>
            <a:lvl1pPr marL="0" indent="0" algn="ctr">
              <a:defRPr sz="800"/>
            </a:lvl1pPr>
          </a:lstStyle>
          <a:p>
            <a:pPr lvl="0"/>
            <a:r>
              <a:rPr lang="de-DE" noProof="0" smtClean="0"/>
              <a:t>Master-Untertitelformat bearbeiten</a:t>
            </a:r>
          </a:p>
        </p:txBody>
      </p:sp>
      <p:sp>
        <p:nvSpPr>
          <p:cNvPr id="70660" name="Rectangle 4"/>
          <p:cNvSpPr>
            <a:spLocks noGrp="1" noChangeArrowheads="1"/>
          </p:cNvSpPr>
          <p:nvPr>
            <p:ph type="dt" sz="half" idx="2"/>
          </p:nvPr>
        </p:nvSpPr>
        <p:spPr>
          <a:xfrm>
            <a:off x="457200" y="6265863"/>
            <a:ext cx="2133600" cy="476250"/>
          </a:xfrm>
        </p:spPr>
        <p:txBody>
          <a:bodyPr/>
          <a:lstStyle>
            <a:lvl1pPr>
              <a:defRPr sz="600">
                <a:latin typeface="+mn-lt"/>
              </a:defRPr>
            </a:lvl1pPr>
          </a:lstStyle>
          <a:p>
            <a:endParaRPr lang="de-DE"/>
          </a:p>
        </p:txBody>
      </p:sp>
      <p:sp>
        <p:nvSpPr>
          <p:cNvPr id="70661" name="Rectangle 5"/>
          <p:cNvSpPr>
            <a:spLocks noGrp="1" noChangeArrowheads="1"/>
          </p:cNvSpPr>
          <p:nvPr>
            <p:ph type="ftr" sz="quarter" idx="3"/>
          </p:nvPr>
        </p:nvSpPr>
        <p:spPr>
          <a:xfrm>
            <a:off x="3124200" y="6245225"/>
            <a:ext cx="2895600" cy="476250"/>
          </a:xfrm>
        </p:spPr>
        <p:txBody>
          <a:bodyPr/>
          <a:lstStyle>
            <a:lvl1pPr>
              <a:defRPr sz="600">
                <a:latin typeface="+mn-lt"/>
              </a:defRPr>
            </a:lvl1pPr>
          </a:lstStyle>
          <a:p>
            <a:endParaRPr lang="de-DE"/>
          </a:p>
        </p:txBody>
      </p:sp>
      <p:sp>
        <p:nvSpPr>
          <p:cNvPr id="70662" name="Rectangle 6"/>
          <p:cNvSpPr>
            <a:spLocks noGrp="1" noChangeArrowheads="1"/>
          </p:cNvSpPr>
          <p:nvPr>
            <p:ph type="sldNum" sz="quarter" idx="4"/>
          </p:nvPr>
        </p:nvSpPr>
        <p:spPr>
          <a:xfrm>
            <a:off x="6553200" y="6245225"/>
            <a:ext cx="2133600" cy="476250"/>
          </a:xfrm>
        </p:spPr>
        <p:txBody>
          <a:bodyPr/>
          <a:lstStyle>
            <a:lvl1pPr>
              <a:defRPr sz="600">
                <a:latin typeface="+mn-lt"/>
              </a:defRPr>
            </a:lvl1pPr>
          </a:lstStyle>
          <a:p>
            <a:fld id="{34BF5620-C6CF-3247-857D-42C26D4182B0}" type="slidenum">
              <a:rPr lang="de-DE"/>
              <a:pPr/>
              <a:t>‹Nr.›</a:t>
            </a:fld>
            <a:endParaRPr lang="de-DE"/>
          </a:p>
        </p:txBody>
      </p:sp>
      <p:pic>
        <p:nvPicPr>
          <p:cNvPr id="7066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CFAF2C85-F370-644D-A253-0F496ECD0F09}" type="slidenum">
              <a:rPr lang="de-DE"/>
              <a:pPr/>
              <a:t>‹Nr.›</a:t>
            </a:fld>
            <a:endParaRPr lang="de-DE"/>
          </a:p>
        </p:txBody>
      </p:sp>
    </p:spTree>
    <p:extLst>
      <p:ext uri="{BB962C8B-B14F-4D97-AF65-F5344CB8AC3E}">
        <p14:creationId xmlns:p14="http://schemas.microsoft.com/office/powerpoint/2010/main" val="2651978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1150" y="914400"/>
            <a:ext cx="1949450" cy="44958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809625" y="914400"/>
            <a:ext cx="5699125" cy="4495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61A6DFB6-E52D-BD4F-BB67-12B71D9B7E77}" type="slidenum">
              <a:rPr lang="de-DE"/>
              <a:pPr/>
              <a:t>‹Nr.›</a:t>
            </a:fld>
            <a:endParaRPr lang="de-DE"/>
          </a:p>
        </p:txBody>
      </p:sp>
    </p:spTree>
    <p:extLst>
      <p:ext uri="{BB962C8B-B14F-4D97-AF65-F5344CB8AC3E}">
        <p14:creationId xmlns:p14="http://schemas.microsoft.com/office/powerpoint/2010/main" val="3066115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508322" y="180369"/>
            <a:ext cx="8094741" cy="1142735"/>
          </a:xfrm>
          <a:prstGeom prst="rect">
            <a:avLst/>
          </a:prstGeom>
        </p:spPr>
        <p:txBody>
          <a:bodyPr/>
          <a:lstStyle>
            <a:lvl1pPr>
              <a:defRPr sz="2634" b="1">
                <a:latin typeface="Arial"/>
                <a:cs typeface="Arial"/>
              </a:defRPr>
            </a:lvl1pPr>
          </a:lstStyle>
          <a:p>
            <a:r>
              <a:rPr lang="de-DE" dirty="0" smtClean="0"/>
              <a:t>Titelmasterformat durch Klicken bearbeiten</a:t>
            </a:r>
            <a:endParaRPr lang="en-US" dirty="0"/>
          </a:p>
        </p:txBody>
      </p:sp>
      <p:sp>
        <p:nvSpPr>
          <p:cNvPr id="3" name="Inhaltsplatzhalter 2"/>
          <p:cNvSpPr>
            <a:spLocks noGrp="1"/>
          </p:cNvSpPr>
          <p:nvPr>
            <p:ph idx="1" hasCustomPrompt="1"/>
          </p:nvPr>
        </p:nvSpPr>
        <p:spPr>
          <a:xfrm>
            <a:off x="456901" y="2273931"/>
            <a:ext cx="8449689" cy="3563188"/>
          </a:xfrm>
          <a:prstGeom prst="rect">
            <a:avLst/>
          </a:prstGeom>
        </p:spPr>
        <p:txBody>
          <a:bodyPr numCol="2">
            <a:noAutofit/>
          </a:bodyPr>
          <a:lstStyle>
            <a:lvl1pPr marL="355382" indent="-318053">
              <a:buClr>
                <a:srgbClr val="12429F"/>
              </a:buClr>
              <a:buFont typeface="Wingdings" charset="2"/>
              <a:buChar char="§"/>
              <a:defRPr>
                <a:solidFill>
                  <a:schemeClr val="tx1"/>
                </a:solidFill>
              </a:defRPr>
            </a:lvl1pPr>
            <a:lvl2pPr>
              <a:buClr>
                <a:srgbClr val="4B6B72"/>
              </a:buClr>
              <a:defRPr>
                <a:solidFill>
                  <a:srgbClr val="000000"/>
                </a:solidFill>
              </a:defRPr>
            </a:lvl2pPr>
            <a:lvl3pPr marL="1098997" indent="-212035">
              <a:buFont typeface="Arial"/>
              <a:buChar char="•"/>
              <a:defRPr>
                <a:solidFill>
                  <a:srgbClr val="000000"/>
                </a:solidFill>
              </a:defRPr>
            </a:lvl3pPr>
            <a:lvl4pPr marL="1488723" indent="-212035">
              <a:buFont typeface="Arial"/>
              <a:buChar char="•"/>
              <a:defRPr>
                <a:solidFill>
                  <a:srgbClr val="000000"/>
                </a:solidFill>
              </a:defRPr>
            </a:lvl4pPr>
            <a:lvl5pPr marL="1878449" indent="-212035">
              <a:buFont typeface="Arial"/>
              <a:buChar char="•"/>
              <a:defRPr>
                <a:solidFill>
                  <a:srgbClr val="000000"/>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a:p>
            <a:pPr lvl="0"/>
            <a:endParaRPr lang="en-US" dirty="0"/>
          </a:p>
        </p:txBody>
      </p:sp>
      <p:sp>
        <p:nvSpPr>
          <p:cNvPr id="4" name="Foliennummernplatzhalter 5"/>
          <p:cNvSpPr>
            <a:spLocks noGrp="1"/>
          </p:cNvSpPr>
          <p:nvPr>
            <p:ph type="sldNum" sz="quarter" idx="4"/>
          </p:nvPr>
        </p:nvSpPr>
        <p:spPr>
          <a:xfrm>
            <a:off x="6553400" y="6356660"/>
            <a:ext cx="2133699" cy="364466"/>
          </a:xfrm>
          <a:prstGeom prst="rect">
            <a:avLst/>
          </a:prstGeom>
        </p:spPr>
        <p:txBody>
          <a:bodyPr vert="horz" lIns="91440" tIns="45720" rIns="91440" bIns="45720" rtlCol="0" anchor="ctr"/>
          <a:lstStyle>
            <a:lvl1pPr algn="r">
              <a:defRPr sz="1129">
                <a:solidFill>
                  <a:schemeClr val="tx1">
                    <a:tint val="75000"/>
                  </a:schemeClr>
                </a:solidFill>
                <a:latin typeface="Arial"/>
                <a:cs typeface="Arial"/>
              </a:defRPr>
            </a:lvl1pPr>
          </a:lstStyle>
          <a:p>
            <a:fld id="{005538CD-9401-3541-B189-220CAEE3416C}" type="slidenum">
              <a:rPr lang="de-DE" smtClean="0"/>
              <a:pPr/>
              <a:t>‹Nr.›</a:t>
            </a:fld>
            <a:endParaRPr lang="de-DE"/>
          </a:p>
        </p:txBody>
      </p:sp>
    </p:spTree>
    <p:extLst>
      <p:ext uri="{BB962C8B-B14F-4D97-AF65-F5344CB8AC3E}">
        <p14:creationId xmlns:p14="http://schemas.microsoft.com/office/powerpoint/2010/main" val="8880901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B8014DAC-87E6-4547-A383-B38B2E108E16}" type="slidenum">
              <a:rPr lang="de-DE"/>
              <a:pPr/>
              <a:t>‹Nr.›</a:t>
            </a:fld>
            <a:endParaRPr lang="de-DE"/>
          </a:p>
        </p:txBody>
      </p:sp>
    </p:spTree>
    <p:extLst>
      <p:ext uri="{BB962C8B-B14F-4D97-AF65-F5344CB8AC3E}">
        <p14:creationId xmlns:p14="http://schemas.microsoft.com/office/powerpoint/2010/main" val="1148800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AA42417-3164-0943-9017-67C589CC036F}" type="slidenum">
              <a:rPr lang="de-DE"/>
              <a:pPr/>
              <a:t>‹Nr.›</a:t>
            </a:fld>
            <a:endParaRPr lang="de-DE"/>
          </a:p>
        </p:txBody>
      </p:sp>
    </p:spTree>
    <p:extLst>
      <p:ext uri="{BB962C8B-B14F-4D97-AF65-F5344CB8AC3E}">
        <p14:creationId xmlns:p14="http://schemas.microsoft.com/office/powerpoint/2010/main" val="3034205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09625" y="17526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7725" y="17526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FBC0EA9-C867-2B4F-9729-3D626009CAFF}" type="slidenum">
              <a:rPr lang="de-DE"/>
              <a:pPr/>
              <a:t>‹Nr.›</a:t>
            </a:fld>
            <a:endParaRPr lang="de-DE"/>
          </a:p>
        </p:txBody>
      </p:sp>
    </p:spTree>
    <p:extLst>
      <p:ext uri="{BB962C8B-B14F-4D97-AF65-F5344CB8AC3E}">
        <p14:creationId xmlns:p14="http://schemas.microsoft.com/office/powerpoint/2010/main" val="2250845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F4BE13E-CC3E-F447-B6A4-1E032E252A8F}" type="slidenum">
              <a:rPr lang="de-DE"/>
              <a:pPr/>
              <a:t>‹Nr.›</a:t>
            </a:fld>
            <a:endParaRPr lang="de-DE"/>
          </a:p>
        </p:txBody>
      </p:sp>
    </p:spTree>
    <p:extLst>
      <p:ext uri="{BB962C8B-B14F-4D97-AF65-F5344CB8AC3E}">
        <p14:creationId xmlns:p14="http://schemas.microsoft.com/office/powerpoint/2010/main" val="80957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8DDA51BA-B64E-1F45-9983-568272F2EB24}" type="slidenum">
              <a:rPr lang="de-DE"/>
              <a:pPr/>
              <a:t>‹Nr.›</a:t>
            </a:fld>
            <a:endParaRPr lang="de-DE"/>
          </a:p>
        </p:txBody>
      </p:sp>
    </p:spTree>
    <p:extLst>
      <p:ext uri="{BB962C8B-B14F-4D97-AF65-F5344CB8AC3E}">
        <p14:creationId xmlns:p14="http://schemas.microsoft.com/office/powerpoint/2010/main" val="640018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FA4511A-F5F3-134A-8DAC-EFD658B557FF}" type="slidenum">
              <a:rPr lang="de-DE"/>
              <a:pPr/>
              <a:t>‹Nr.›</a:t>
            </a:fld>
            <a:endParaRPr lang="de-DE"/>
          </a:p>
        </p:txBody>
      </p:sp>
    </p:spTree>
    <p:extLst>
      <p:ext uri="{BB962C8B-B14F-4D97-AF65-F5344CB8AC3E}">
        <p14:creationId xmlns:p14="http://schemas.microsoft.com/office/powerpoint/2010/main" val="595477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D5D661A6-7BCD-0C49-97D7-5D7681B7A14F}" type="slidenum">
              <a:rPr lang="de-DE"/>
              <a:pPr/>
              <a:t>‹Nr.›</a:t>
            </a:fld>
            <a:endParaRPr lang="de-DE"/>
          </a:p>
        </p:txBody>
      </p:sp>
    </p:spTree>
    <p:extLst>
      <p:ext uri="{BB962C8B-B14F-4D97-AF65-F5344CB8AC3E}">
        <p14:creationId xmlns:p14="http://schemas.microsoft.com/office/powerpoint/2010/main" val="10573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C5B4AFFE-FA04-6B46-B9B8-B5440A8B971B}" type="slidenum">
              <a:rPr lang="de-DE"/>
              <a:pPr/>
              <a:t>‹Nr.›</a:t>
            </a:fld>
            <a:endParaRPr lang="de-DE"/>
          </a:p>
        </p:txBody>
      </p:sp>
    </p:spTree>
    <p:extLst>
      <p:ext uri="{BB962C8B-B14F-4D97-AF65-F5344CB8AC3E}">
        <p14:creationId xmlns:p14="http://schemas.microsoft.com/office/powerpoint/2010/main" val="3379137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9625" y="914400"/>
            <a:ext cx="78009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809625" y="17526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1D4EDF2B-DB74-434F-B1A2-80645259F2EC}" type="slidenum">
              <a:rPr lang="de-DE"/>
              <a:pPr/>
              <a:t>‹Nr.›</a:t>
            </a:fld>
            <a:endParaRPr lang="de-DE"/>
          </a:p>
        </p:txBody>
      </p:sp>
      <p:sp>
        <p:nvSpPr>
          <p:cNvPr id="1044" name="Line 20"/>
          <p:cNvSpPr>
            <a:spLocks noChangeShapeType="1"/>
          </p:cNvSpPr>
          <p:nvPr/>
        </p:nvSpPr>
        <p:spPr bwMode="auto">
          <a:xfrm>
            <a:off x="0" y="182563"/>
            <a:ext cx="9144000" cy="0"/>
          </a:xfrm>
          <a:prstGeom prst="line">
            <a:avLst/>
          </a:prstGeom>
          <a:noFill/>
          <a:ln w="9525">
            <a:solidFill>
              <a:srgbClr val="A326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048" name="Rectangle 24"/>
          <p:cNvSpPr>
            <a:spLocks noChangeArrowheads="1"/>
          </p:cNvSpPr>
          <p:nvPr/>
        </p:nvSpPr>
        <p:spPr bwMode="auto">
          <a:xfrm>
            <a:off x="0" y="179388"/>
            <a:ext cx="719138" cy="179387"/>
          </a:xfrm>
          <a:prstGeom prst="rect">
            <a:avLst/>
          </a:prstGeom>
          <a:solidFill>
            <a:srgbClr val="A326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de-DE">
              <a:solidFill>
                <a:srgbClr val="BD4505"/>
              </a:solidFill>
              <a:latin typeface="Times" charset="0"/>
            </a:endParaRPr>
          </a:p>
        </p:txBody>
      </p:sp>
      <p:sp>
        <p:nvSpPr>
          <p:cNvPr id="1049" name="Text Box 25"/>
          <p:cNvSpPr txBox="1">
            <a:spLocks noChangeArrowheads="1"/>
          </p:cNvSpPr>
          <p:nvPr/>
        </p:nvSpPr>
        <p:spPr bwMode="auto">
          <a:xfrm>
            <a:off x="179387" y="192088"/>
            <a:ext cx="63023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spcBef>
                <a:spcPct val="50000"/>
              </a:spcBef>
            </a:pPr>
            <a:r>
              <a:rPr lang="de-DE" sz="1000" dirty="0" err="1" smtClean="0">
                <a:solidFill>
                  <a:schemeClr val="bg1"/>
                </a:solidFill>
              </a:rPr>
              <a:t>page</a:t>
            </a:r>
            <a:r>
              <a:rPr lang="de-DE" sz="1000" dirty="0" smtClean="0">
                <a:solidFill>
                  <a:schemeClr val="bg1"/>
                </a:solidFill>
              </a:rPr>
              <a:t> </a:t>
            </a:r>
            <a:fld id="{56245CFA-C84C-D944-97F0-C05CA76EE8D4}" type="slidenum">
              <a:rPr lang="de-DE" sz="1000">
                <a:solidFill>
                  <a:schemeClr val="bg1"/>
                </a:solidFill>
              </a:rPr>
              <a:pPr>
                <a:spcBef>
                  <a:spcPct val="50000"/>
                </a:spcBef>
              </a:pPr>
              <a:t>‹Nr.›</a:t>
            </a:fld>
            <a:endParaRPr lang="de-DE" sz="1000" dirty="0">
              <a:solidFill>
                <a:schemeClr val="bg1"/>
              </a:solidFill>
            </a:endParaRPr>
          </a:p>
        </p:txBody>
      </p:sp>
      <p:sp>
        <p:nvSpPr>
          <p:cNvPr id="1053" name="Line 29"/>
          <p:cNvSpPr>
            <a:spLocks noChangeShapeType="1"/>
          </p:cNvSpPr>
          <p:nvPr/>
        </p:nvSpPr>
        <p:spPr bwMode="auto">
          <a:xfrm>
            <a:off x="0" y="1751013"/>
            <a:ext cx="9144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054" name="Line 30"/>
          <p:cNvSpPr>
            <a:spLocks noChangeShapeType="1"/>
          </p:cNvSpPr>
          <p:nvPr/>
        </p:nvSpPr>
        <p:spPr bwMode="auto">
          <a:xfrm rot="-5400000">
            <a:off x="-2518569" y="3437732"/>
            <a:ext cx="68373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pic>
        <p:nvPicPr>
          <p:cNvPr id="2050" name="Picture 2" descr="https://mirrors.creativecommons.org/presskit/buttons/88x31/png/by-nc-sa.eu.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53425" y="180977"/>
            <a:ext cx="646286" cy="22612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fontAlgn="base">
        <a:lnSpc>
          <a:spcPts val="2400"/>
        </a:lnSpc>
        <a:spcBef>
          <a:spcPct val="0"/>
        </a:spcBef>
        <a:spcAft>
          <a:spcPct val="0"/>
        </a:spcAft>
        <a:defRPr sz="2000" b="1">
          <a:solidFill>
            <a:srgbClr val="A32638"/>
          </a:solidFill>
          <a:latin typeface="+mj-lt"/>
          <a:ea typeface="+mj-ea"/>
          <a:cs typeface="+mj-cs"/>
        </a:defRPr>
      </a:lvl1pPr>
      <a:lvl2pPr algn="l" rtl="0" fontAlgn="base">
        <a:lnSpc>
          <a:spcPts val="2400"/>
        </a:lnSpc>
        <a:spcBef>
          <a:spcPct val="0"/>
        </a:spcBef>
        <a:spcAft>
          <a:spcPct val="0"/>
        </a:spcAft>
        <a:defRPr sz="2000" b="1">
          <a:solidFill>
            <a:srgbClr val="A32638"/>
          </a:solidFill>
          <a:latin typeface="Arial" charset="0"/>
          <a:ea typeface="ＭＳ Ｐゴシック" charset="0"/>
        </a:defRPr>
      </a:lvl2pPr>
      <a:lvl3pPr algn="l" rtl="0" fontAlgn="base">
        <a:lnSpc>
          <a:spcPts val="2400"/>
        </a:lnSpc>
        <a:spcBef>
          <a:spcPct val="0"/>
        </a:spcBef>
        <a:spcAft>
          <a:spcPct val="0"/>
        </a:spcAft>
        <a:defRPr sz="2000" b="1">
          <a:solidFill>
            <a:srgbClr val="A32638"/>
          </a:solidFill>
          <a:latin typeface="Arial" charset="0"/>
          <a:ea typeface="ＭＳ Ｐゴシック" charset="0"/>
        </a:defRPr>
      </a:lvl3pPr>
      <a:lvl4pPr algn="l" rtl="0" fontAlgn="base">
        <a:lnSpc>
          <a:spcPts val="2400"/>
        </a:lnSpc>
        <a:spcBef>
          <a:spcPct val="0"/>
        </a:spcBef>
        <a:spcAft>
          <a:spcPct val="0"/>
        </a:spcAft>
        <a:defRPr sz="2000" b="1">
          <a:solidFill>
            <a:srgbClr val="A32638"/>
          </a:solidFill>
          <a:latin typeface="Arial" charset="0"/>
          <a:ea typeface="ＭＳ Ｐゴシック" charset="0"/>
        </a:defRPr>
      </a:lvl4pPr>
      <a:lvl5pPr algn="l" rtl="0" fontAlgn="base">
        <a:lnSpc>
          <a:spcPts val="2400"/>
        </a:lnSpc>
        <a:spcBef>
          <a:spcPct val="0"/>
        </a:spcBef>
        <a:spcAft>
          <a:spcPct val="0"/>
        </a:spcAft>
        <a:defRPr sz="2000" b="1">
          <a:solidFill>
            <a:srgbClr val="A32638"/>
          </a:solidFill>
          <a:latin typeface="Arial" charset="0"/>
          <a:ea typeface="ＭＳ Ｐゴシック" charset="0"/>
        </a:defRPr>
      </a:lvl5pPr>
      <a:lvl6pPr marL="457200" algn="l" rtl="0" fontAlgn="base">
        <a:lnSpc>
          <a:spcPts val="2400"/>
        </a:lnSpc>
        <a:spcBef>
          <a:spcPct val="0"/>
        </a:spcBef>
        <a:spcAft>
          <a:spcPct val="0"/>
        </a:spcAft>
        <a:defRPr sz="2000" b="1">
          <a:solidFill>
            <a:srgbClr val="A32638"/>
          </a:solidFill>
          <a:latin typeface="Arial" charset="0"/>
          <a:ea typeface="ＭＳ Ｐゴシック" charset="0"/>
        </a:defRPr>
      </a:lvl6pPr>
      <a:lvl7pPr marL="914400" algn="l" rtl="0" fontAlgn="base">
        <a:lnSpc>
          <a:spcPts val="2400"/>
        </a:lnSpc>
        <a:spcBef>
          <a:spcPct val="0"/>
        </a:spcBef>
        <a:spcAft>
          <a:spcPct val="0"/>
        </a:spcAft>
        <a:defRPr sz="2000" b="1">
          <a:solidFill>
            <a:srgbClr val="A32638"/>
          </a:solidFill>
          <a:latin typeface="Arial" charset="0"/>
          <a:ea typeface="ＭＳ Ｐゴシック" charset="0"/>
        </a:defRPr>
      </a:lvl7pPr>
      <a:lvl8pPr marL="1371600" algn="l" rtl="0" fontAlgn="base">
        <a:lnSpc>
          <a:spcPts val="2400"/>
        </a:lnSpc>
        <a:spcBef>
          <a:spcPct val="0"/>
        </a:spcBef>
        <a:spcAft>
          <a:spcPct val="0"/>
        </a:spcAft>
        <a:defRPr sz="2000" b="1">
          <a:solidFill>
            <a:srgbClr val="A32638"/>
          </a:solidFill>
          <a:latin typeface="Arial" charset="0"/>
          <a:ea typeface="ＭＳ Ｐゴシック" charset="0"/>
        </a:defRPr>
      </a:lvl8pPr>
      <a:lvl9pPr marL="1828800" algn="l" rtl="0" fontAlgn="base">
        <a:lnSpc>
          <a:spcPts val="2400"/>
        </a:lnSpc>
        <a:spcBef>
          <a:spcPct val="0"/>
        </a:spcBef>
        <a:spcAft>
          <a:spcPct val="0"/>
        </a:spcAft>
        <a:defRPr sz="2000" b="1">
          <a:solidFill>
            <a:srgbClr val="A32638"/>
          </a:solidFill>
          <a:latin typeface="Arial" charset="0"/>
          <a:ea typeface="ＭＳ Ｐゴシック" charset="0"/>
        </a:defRPr>
      </a:lvl9pPr>
    </p:titleStyle>
    <p:bodyStyle>
      <a:lvl1pPr marL="342900" indent="-342900" algn="l" rtl="0" fontAlgn="base">
        <a:lnSpc>
          <a:spcPts val="2000"/>
        </a:lnSpc>
        <a:spcBef>
          <a:spcPct val="0"/>
        </a:spcBef>
        <a:spcAft>
          <a:spcPct val="0"/>
        </a:spcAft>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ea typeface="+mn-ea"/>
        </a:defRPr>
      </a:lvl2pPr>
      <a:lvl3pPr marL="1143000" indent="-228600" algn="l" rtl="0" fontAlgn="base">
        <a:spcBef>
          <a:spcPct val="20000"/>
        </a:spcBef>
        <a:spcAft>
          <a:spcPct val="0"/>
        </a:spcAft>
        <a:buChar char="•"/>
        <a:defRPr sz="1600">
          <a:solidFill>
            <a:schemeClr val="tx1"/>
          </a:solidFill>
          <a:latin typeface="+mn-lt"/>
          <a:ea typeface="+mn-ea"/>
        </a:defRPr>
      </a:lvl3pPr>
      <a:lvl4pPr marL="1600200" indent="-228600" algn="l" rtl="0" fontAlgn="base">
        <a:spcBef>
          <a:spcPct val="20000"/>
        </a:spcBef>
        <a:spcAft>
          <a:spcPct val="0"/>
        </a:spcAft>
        <a:buChar char="–"/>
        <a:defRPr sz="14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coreas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ithub.com/CoreASM/coreasm.core/raw/master/org.coreasm.engine/rsc/doc/user_manual/CoreASM-UserManual.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0.emf"/><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CoreASM/coreasm.core/raw/master/org.coreasm.engine/rsc/doc/user_manual/CoreASM-UserManual.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github.com/CoreASM/coreasm.core/raw/master/org.coreasm.engine/rsc/doc/CoreASM-DesignDocumentation.pdf" TargetMode="External"/><Relationship Id="rId4" Type="http://schemas.openxmlformats.org/officeDocument/2006/relationships/hyperlink" Target="https://github.com/CoreASM/coreasm.core/raw/master/org.coreasm.eclipse/rsc/doc/CoreASM_Eclipse_Debugger_Manual.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marketplace.eclipse.org/search/site/coreasm" TargetMode="External"/><Relationship Id="rId7"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coreasm@uni-ulm.de" TargetMode="External"/><Relationship Id="rId5" Type="http://schemas.openxmlformats.org/officeDocument/2006/relationships/hyperlink" Target="https://github.com/coreasm" TargetMode="External"/><Relationship Id="rId4" Type="http://schemas.openxmlformats.org/officeDocument/2006/relationships/hyperlink" Target="http://webcoreasm.informatik.uni-ulm.de/coreasm-repositor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marketplace.eclipse.org/content/coreasm-eclipse-plug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extLst>
            <a:ext uri="{909E8E84-426E-40DD-AFC4-6F175D3DCCD1}">
              <a14:hiddenFill xmlns:a14="http://schemas.microsoft.com/office/drawing/2010/main">
                <a:solidFill>
                  <a:srgbClr val="FFFFFF"/>
                </a:solidFill>
              </a14:hiddenFill>
            </a:ext>
          </a:extLst>
        </p:spPr>
      </p:pic>
      <p:sp>
        <p:nvSpPr>
          <p:cNvPr id="6176" name="Text Box 32"/>
          <p:cNvSpPr txBox="1">
            <a:spLocks noChangeArrowheads="1"/>
          </p:cNvSpPr>
          <p:nvPr/>
        </p:nvSpPr>
        <p:spPr bwMode="auto">
          <a:xfrm>
            <a:off x="0" y="5502275"/>
            <a:ext cx="914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tabLst>
                <a:tab pos="474663" algn="l"/>
              </a:tabLst>
              <a:defRPr sz="2400">
                <a:solidFill>
                  <a:schemeClr val="tx1"/>
                </a:solidFill>
                <a:latin typeface="Times" charset="0"/>
                <a:ea typeface="ＭＳ Ｐゴシック" charset="0"/>
              </a:defRPr>
            </a:lvl1pPr>
            <a:lvl2pPr>
              <a:tabLst>
                <a:tab pos="474663" algn="l"/>
              </a:tabLst>
              <a:defRPr sz="2400">
                <a:solidFill>
                  <a:schemeClr val="tx1"/>
                </a:solidFill>
                <a:latin typeface="Times" charset="0"/>
                <a:ea typeface="ＭＳ Ｐゴシック" charset="0"/>
              </a:defRPr>
            </a:lvl2pPr>
            <a:lvl3pPr>
              <a:tabLst>
                <a:tab pos="474663" algn="l"/>
              </a:tabLst>
              <a:defRPr sz="2400">
                <a:solidFill>
                  <a:schemeClr val="tx1"/>
                </a:solidFill>
                <a:latin typeface="Times" charset="0"/>
                <a:ea typeface="ＭＳ Ｐゴシック" charset="0"/>
              </a:defRPr>
            </a:lvl3pPr>
            <a:lvl4pPr>
              <a:tabLst>
                <a:tab pos="474663" algn="l"/>
              </a:tabLst>
              <a:defRPr sz="2400">
                <a:solidFill>
                  <a:schemeClr val="tx1"/>
                </a:solidFill>
                <a:latin typeface="Times" charset="0"/>
                <a:ea typeface="ＭＳ Ｐゴシック" charset="0"/>
              </a:defRPr>
            </a:lvl4pPr>
            <a:lvl5pPr>
              <a:tabLst>
                <a:tab pos="474663"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474663"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474663"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474663"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474663" algn="l"/>
              </a:tabLst>
              <a:defRPr sz="2400">
                <a:solidFill>
                  <a:schemeClr val="tx1"/>
                </a:solidFill>
                <a:latin typeface="Times" charset="0"/>
                <a:ea typeface="ＭＳ Ｐゴシック" charset="0"/>
              </a:defRPr>
            </a:lvl9pPr>
          </a:lstStyle>
          <a:p>
            <a:pPr algn="ctr"/>
            <a:r>
              <a:rPr lang="de-DE" sz="2000" dirty="0" smtClean="0">
                <a:solidFill>
                  <a:srgbClr val="A32638"/>
                </a:solidFill>
                <a:latin typeface="Arial" charset="0"/>
              </a:rPr>
              <a:t>Alexander Raschke (Ulm), Egon Börger (Pisa)</a:t>
            </a:r>
            <a:endParaRPr lang="de-DE" sz="1200" dirty="0">
              <a:solidFill>
                <a:srgbClr val="A32638"/>
              </a:solidFill>
              <a:latin typeface="Arial" charset="0"/>
            </a:endParaRPr>
          </a:p>
          <a:p>
            <a:pPr algn="ctr"/>
            <a:r>
              <a:rPr lang="de-DE" sz="2000" dirty="0" smtClean="0">
                <a:solidFill>
                  <a:srgbClr val="A32638"/>
                </a:solidFill>
                <a:latin typeface="Arial" charset="0"/>
              </a:rPr>
              <a:t>Short Introduction to CoreASM         </a:t>
            </a:r>
            <a:endParaRPr lang="de-DE" sz="1200" dirty="0" smtClean="0">
              <a:solidFill>
                <a:srgbClr val="A32638"/>
              </a:solidFill>
              <a:latin typeface="Arial" charset="0"/>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6213"/>
            <a:ext cx="9144000" cy="27455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First </a:t>
            </a:r>
            <a:r>
              <a:rPr lang="de-DE" dirty="0" err="1" smtClean="0"/>
              <a:t>example</a:t>
            </a:r>
            <a:r>
              <a:rPr lang="de-DE" dirty="0" smtClean="0"/>
              <a:t>: </a:t>
            </a:r>
            <a:r>
              <a:rPr lang="de-DE" dirty="0" err="1" smtClean="0"/>
              <a:t>Railroad</a:t>
            </a:r>
            <a:r>
              <a:rPr lang="de-DE" dirty="0" smtClean="0"/>
              <a:t> </a:t>
            </a:r>
            <a:r>
              <a:rPr lang="de-DE" dirty="0" err="1" smtClean="0"/>
              <a:t>crossing</a:t>
            </a:r>
            <a:endParaRPr lang="de-DE" dirty="0" smtClean="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82" y="1561569"/>
            <a:ext cx="8048122" cy="4799442"/>
          </a:xfrm>
          <a:prstGeom prst="rect">
            <a:avLst/>
          </a:prstGeom>
        </p:spPr>
      </p:pic>
      <p:cxnSp>
        <p:nvCxnSpPr>
          <p:cNvPr id="8" name="Gerader Verbinder 7"/>
          <p:cNvCxnSpPr/>
          <p:nvPr/>
        </p:nvCxnSpPr>
        <p:spPr bwMode="auto">
          <a:xfrm>
            <a:off x="7361082" y="2168860"/>
            <a:ext cx="0" cy="208823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 name="Gerader Verbinder 13"/>
          <p:cNvCxnSpPr/>
          <p:nvPr/>
        </p:nvCxnSpPr>
        <p:spPr bwMode="auto">
          <a:xfrm>
            <a:off x="3436646" y="2132856"/>
            <a:ext cx="0" cy="2088232"/>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21" name="Textfeld 20"/>
          <p:cNvSpPr txBox="1"/>
          <p:nvPr/>
        </p:nvSpPr>
        <p:spPr>
          <a:xfrm>
            <a:off x="251253" y="2024386"/>
            <a:ext cx="1471300" cy="369332"/>
          </a:xfrm>
          <a:prstGeom prst="rect">
            <a:avLst/>
          </a:prstGeom>
          <a:noFill/>
        </p:spPr>
        <p:txBody>
          <a:bodyPr wrap="none" rtlCol="0">
            <a:spAutoFit/>
          </a:bodyPr>
          <a:lstStyle/>
          <a:p>
            <a:r>
              <a:rPr lang="de-DE" sz="1800" dirty="0" err="1" smtClean="0">
                <a:sym typeface="Wingdings" panose="05000000000000000000" pitchFamily="2" charset="2"/>
              </a:rPr>
              <a:t>TrackStatus</a:t>
            </a:r>
            <a:r>
              <a:rPr lang="de-DE" sz="1800" dirty="0" smtClean="0">
                <a:sym typeface="Wingdings" panose="05000000000000000000" pitchFamily="2" charset="2"/>
              </a:rPr>
              <a:t>:</a:t>
            </a:r>
            <a:endParaRPr lang="de-DE" sz="1800" dirty="0"/>
          </a:p>
        </p:txBody>
      </p:sp>
      <p:cxnSp>
        <p:nvCxnSpPr>
          <p:cNvPr id="26" name="Gerader Verbinder 25"/>
          <p:cNvCxnSpPr/>
          <p:nvPr/>
        </p:nvCxnSpPr>
        <p:spPr bwMode="auto">
          <a:xfrm>
            <a:off x="4952968" y="1880828"/>
            <a:ext cx="0" cy="3063066"/>
          </a:xfrm>
          <a:prstGeom prst="line">
            <a:avLst/>
          </a:prstGeom>
          <a:solidFill>
            <a:schemeClr val="accent1"/>
          </a:solidFill>
          <a:ln w="19050" cap="flat" cmpd="sng" algn="ctr">
            <a:solidFill>
              <a:srgbClr val="A32638"/>
            </a:solidFill>
            <a:prstDash val="solid"/>
            <a:round/>
            <a:headEnd type="none" w="med" len="med"/>
            <a:tailEnd type="none" w="med" len="med"/>
          </a:ln>
          <a:effectLst/>
        </p:spPr>
      </p:cxnSp>
      <p:sp>
        <p:nvSpPr>
          <p:cNvPr id="28" name="Textfeld 27"/>
          <p:cNvSpPr txBox="1"/>
          <p:nvPr/>
        </p:nvSpPr>
        <p:spPr>
          <a:xfrm>
            <a:off x="4433956" y="5031990"/>
            <a:ext cx="1056700" cy="369332"/>
          </a:xfrm>
          <a:prstGeom prst="rect">
            <a:avLst/>
          </a:prstGeom>
          <a:noFill/>
          <a:ln>
            <a:noFill/>
          </a:ln>
        </p:spPr>
        <p:txBody>
          <a:bodyPr wrap="none" rtlCol="0">
            <a:spAutoFit/>
          </a:bodyPr>
          <a:lstStyle/>
          <a:p>
            <a:r>
              <a:rPr lang="de-DE" sz="1800" dirty="0" err="1" smtClean="0">
                <a:solidFill>
                  <a:srgbClr val="A32638"/>
                </a:solidFill>
              </a:rPr>
              <a:t>deadline</a:t>
            </a:r>
            <a:endParaRPr lang="de-DE" baseline="-25000" dirty="0">
              <a:solidFill>
                <a:srgbClr val="A32638"/>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815135"/>
            <a:ext cx="2082540" cy="1015873"/>
          </a:xfrm>
          <a:prstGeom prst="rect">
            <a:avLst/>
          </a:prstGeom>
        </p:spPr>
      </p:pic>
      <p:sp>
        <p:nvSpPr>
          <p:cNvPr id="27" name="Textfeld 26"/>
          <p:cNvSpPr txBox="1"/>
          <p:nvPr/>
        </p:nvSpPr>
        <p:spPr>
          <a:xfrm>
            <a:off x="6866904" y="2029053"/>
            <a:ext cx="928459" cy="369332"/>
          </a:xfrm>
          <a:prstGeom prst="rect">
            <a:avLst/>
          </a:prstGeom>
          <a:noFill/>
        </p:spPr>
        <p:txBody>
          <a:bodyPr wrap="none" rtlCol="0">
            <a:spAutoFit/>
          </a:bodyPr>
          <a:lstStyle/>
          <a:p>
            <a:pPr algn="r"/>
            <a:r>
              <a:rPr lang="de-DE" sz="1800" dirty="0" err="1" smtClean="0"/>
              <a:t>coming</a:t>
            </a:r>
            <a:endParaRPr lang="de-DE" dirty="0"/>
          </a:p>
        </p:txBody>
      </p:sp>
      <p:sp>
        <p:nvSpPr>
          <p:cNvPr id="29" name="Textfeld 28"/>
          <p:cNvSpPr txBox="1"/>
          <p:nvPr/>
        </p:nvSpPr>
        <p:spPr>
          <a:xfrm>
            <a:off x="2911160" y="2024386"/>
            <a:ext cx="1043876" cy="369332"/>
          </a:xfrm>
          <a:prstGeom prst="rect">
            <a:avLst/>
          </a:prstGeom>
          <a:noFill/>
        </p:spPr>
        <p:txBody>
          <a:bodyPr wrap="none" rtlCol="0">
            <a:spAutoFit/>
          </a:bodyPr>
          <a:lstStyle/>
          <a:p>
            <a:pPr algn="r"/>
            <a:r>
              <a:rPr lang="de-DE" sz="1800" dirty="0" err="1" smtClean="0"/>
              <a:t>crossing</a:t>
            </a:r>
            <a:endParaRPr lang="de-DE" sz="1800" dirty="0"/>
          </a:p>
        </p:txBody>
      </p:sp>
    </p:spTree>
    <p:extLst>
      <p:ext uri="{BB962C8B-B14F-4D97-AF65-F5344CB8AC3E}">
        <p14:creationId xmlns:p14="http://schemas.microsoft.com/office/powerpoint/2010/main" val="649712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40741E-7 L -0.16979 -7.40741E-7 " pathEditMode="relative" rAng="0" ptsTypes="AA">
                                      <p:cBhvr>
                                        <p:cTn id="6" dur="2000" fill="hold"/>
                                        <p:tgtEl>
                                          <p:spTgt spid="2"/>
                                        </p:tgtEl>
                                        <p:attrNameLst>
                                          <p:attrName>ppt_x</p:attrName>
                                          <p:attrName>ppt_y</p:attrName>
                                        </p:attrNameLst>
                                      </p:cBhvr>
                                      <p:rCtr x="-8490" y="0"/>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First </a:t>
            </a:r>
            <a:r>
              <a:rPr lang="de-DE" dirty="0" err="1" smtClean="0"/>
              <a:t>example</a:t>
            </a:r>
            <a:r>
              <a:rPr lang="de-DE" dirty="0" smtClean="0"/>
              <a:t>: </a:t>
            </a:r>
            <a:r>
              <a:rPr lang="de-DE" dirty="0" err="1" smtClean="0"/>
              <a:t>Railroad</a:t>
            </a:r>
            <a:r>
              <a:rPr lang="de-DE" dirty="0" smtClean="0"/>
              <a:t> </a:t>
            </a:r>
            <a:r>
              <a:rPr lang="de-DE" dirty="0" err="1" smtClean="0"/>
              <a:t>crossing</a:t>
            </a:r>
            <a:endParaRPr lang="de-DE" dirty="0" smtClean="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82" y="1561569"/>
            <a:ext cx="8048122" cy="4799442"/>
          </a:xfrm>
          <a:prstGeom prst="rect">
            <a:avLst/>
          </a:prstGeom>
        </p:spPr>
      </p:pic>
      <p:cxnSp>
        <p:nvCxnSpPr>
          <p:cNvPr id="8" name="Gerader Verbinder 7"/>
          <p:cNvCxnSpPr/>
          <p:nvPr/>
        </p:nvCxnSpPr>
        <p:spPr bwMode="auto">
          <a:xfrm>
            <a:off x="7361082" y="2168860"/>
            <a:ext cx="0" cy="208823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 name="Gerader Verbinder 13"/>
          <p:cNvCxnSpPr/>
          <p:nvPr/>
        </p:nvCxnSpPr>
        <p:spPr bwMode="auto">
          <a:xfrm>
            <a:off x="3436646" y="2132856"/>
            <a:ext cx="0" cy="2088232"/>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21" name="Textfeld 20"/>
          <p:cNvSpPr txBox="1"/>
          <p:nvPr/>
        </p:nvSpPr>
        <p:spPr>
          <a:xfrm>
            <a:off x="251253" y="2024386"/>
            <a:ext cx="1471300" cy="369332"/>
          </a:xfrm>
          <a:prstGeom prst="rect">
            <a:avLst/>
          </a:prstGeom>
          <a:noFill/>
        </p:spPr>
        <p:txBody>
          <a:bodyPr wrap="none" rtlCol="0">
            <a:spAutoFit/>
          </a:bodyPr>
          <a:lstStyle/>
          <a:p>
            <a:r>
              <a:rPr lang="de-DE" sz="1800" dirty="0" err="1" smtClean="0">
                <a:sym typeface="Wingdings" panose="05000000000000000000" pitchFamily="2" charset="2"/>
              </a:rPr>
              <a:t>TrackStatus</a:t>
            </a:r>
            <a:r>
              <a:rPr lang="de-DE" sz="1800" dirty="0" smtClean="0">
                <a:sym typeface="Wingdings" panose="05000000000000000000" pitchFamily="2" charset="2"/>
              </a:rPr>
              <a:t>:</a:t>
            </a:r>
            <a:endParaRPr lang="de-DE" sz="1800" dirty="0"/>
          </a:p>
        </p:txBody>
      </p:sp>
      <p:cxnSp>
        <p:nvCxnSpPr>
          <p:cNvPr id="26" name="Gerader Verbinder 25"/>
          <p:cNvCxnSpPr/>
          <p:nvPr/>
        </p:nvCxnSpPr>
        <p:spPr bwMode="auto">
          <a:xfrm>
            <a:off x="4952968" y="1880828"/>
            <a:ext cx="0" cy="3063066"/>
          </a:xfrm>
          <a:prstGeom prst="line">
            <a:avLst/>
          </a:prstGeom>
          <a:solidFill>
            <a:schemeClr val="accent1"/>
          </a:solidFill>
          <a:ln w="19050" cap="flat" cmpd="sng" algn="ctr">
            <a:solidFill>
              <a:srgbClr val="A32638"/>
            </a:solidFill>
            <a:prstDash val="solid"/>
            <a:round/>
            <a:headEnd type="none" w="med" len="med"/>
            <a:tailEnd type="none" w="med" len="med"/>
          </a:ln>
          <a:effectLst/>
        </p:spPr>
      </p:cxnSp>
      <p:sp>
        <p:nvSpPr>
          <p:cNvPr id="28" name="Textfeld 27"/>
          <p:cNvSpPr txBox="1"/>
          <p:nvPr/>
        </p:nvSpPr>
        <p:spPr>
          <a:xfrm>
            <a:off x="4433956" y="5031990"/>
            <a:ext cx="1056700" cy="369332"/>
          </a:xfrm>
          <a:prstGeom prst="rect">
            <a:avLst/>
          </a:prstGeom>
          <a:noFill/>
          <a:ln>
            <a:noFill/>
          </a:ln>
        </p:spPr>
        <p:txBody>
          <a:bodyPr wrap="none" rtlCol="0">
            <a:spAutoFit/>
          </a:bodyPr>
          <a:lstStyle/>
          <a:p>
            <a:r>
              <a:rPr lang="de-DE" sz="1800" dirty="0" err="1" smtClean="0">
                <a:solidFill>
                  <a:srgbClr val="A32638"/>
                </a:solidFill>
              </a:rPr>
              <a:t>deadline</a:t>
            </a:r>
            <a:endParaRPr lang="de-DE" baseline="-25000" dirty="0">
              <a:solidFill>
                <a:srgbClr val="A32638"/>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868" y="2815135"/>
            <a:ext cx="2082540" cy="1015873"/>
          </a:xfrm>
          <a:prstGeom prst="rect">
            <a:avLst/>
          </a:prstGeom>
        </p:spPr>
      </p:pic>
      <p:sp>
        <p:nvSpPr>
          <p:cNvPr id="29" name="Textfeld 28"/>
          <p:cNvSpPr txBox="1"/>
          <p:nvPr/>
        </p:nvSpPr>
        <p:spPr>
          <a:xfrm>
            <a:off x="2911160" y="2024386"/>
            <a:ext cx="1043876" cy="369332"/>
          </a:xfrm>
          <a:prstGeom prst="rect">
            <a:avLst/>
          </a:prstGeom>
          <a:noFill/>
        </p:spPr>
        <p:txBody>
          <a:bodyPr wrap="none" rtlCol="0">
            <a:spAutoFit/>
          </a:bodyPr>
          <a:lstStyle/>
          <a:p>
            <a:pPr algn="r"/>
            <a:r>
              <a:rPr lang="de-DE" sz="1800" dirty="0" err="1" smtClean="0"/>
              <a:t>crossing</a:t>
            </a:r>
            <a:endParaRPr lang="de-DE" sz="1800" dirty="0"/>
          </a:p>
        </p:txBody>
      </p:sp>
      <p:sp>
        <p:nvSpPr>
          <p:cNvPr id="12" name="Textfeld 11"/>
          <p:cNvSpPr txBox="1"/>
          <p:nvPr/>
        </p:nvSpPr>
        <p:spPr>
          <a:xfrm>
            <a:off x="8232704" y="2024386"/>
            <a:ext cx="813043" cy="369332"/>
          </a:xfrm>
          <a:prstGeom prst="rect">
            <a:avLst/>
          </a:prstGeom>
          <a:noFill/>
        </p:spPr>
        <p:txBody>
          <a:bodyPr wrap="none" rtlCol="0">
            <a:spAutoFit/>
          </a:bodyPr>
          <a:lstStyle/>
          <a:p>
            <a:r>
              <a:rPr lang="de-DE" sz="1800" dirty="0" err="1" smtClean="0"/>
              <a:t>empty</a:t>
            </a:r>
            <a:endParaRPr lang="de-DE" dirty="0"/>
          </a:p>
        </p:txBody>
      </p:sp>
    </p:spTree>
    <p:extLst>
      <p:ext uri="{BB962C8B-B14F-4D97-AF65-F5344CB8AC3E}">
        <p14:creationId xmlns:p14="http://schemas.microsoft.com/office/powerpoint/2010/main" val="2416679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7.40741E-7 L -0.6177 -7.40741E-7 " pathEditMode="relative" rAng="0" ptsTypes="AA">
                                      <p:cBhvr>
                                        <p:cTn id="6" dur="2000" fill="hold"/>
                                        <p:tgtEl>
                                          <p:spTgt spid="2"/>
                                        </p:tgtEl>
                                        <p:attrNameLst>
                                          <p:attrName>ppt_x</p:attrName>
                                          <p:attrName>ppt_y</p:attrName>
                                        </p:attrNameLst>
                                      </p:cBhvr>
                                      <p:rCtr x="-30885" y="0"/>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29"/>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First </a:t>
            </a:r>
            <a:r>
              <a:rPr lang="de-DE" dirty="0" err="1" smtClean="0"/>
              <a:t>example</a:t>
            </a:r>
            <a:r>
              <a:rPr lang="de-DE" dirty="0" smtClean="0"/>
              <a:t>: </a:t>
            </a:r>
            <a:r>
              <a:rPr lang="de-DE" dirty="0" err="1" smtClean="0"/>
              <a:t>Railroad</a:t>
            </a:r>
            <a:r>
              <a:rPr lang="de-DE" dirty="0" smtClean="0"/>
              <a:t> </a:t>
            </a:r>
            <a:r>
              <a:rPr lang="de-DE" dirty="0" err="1" smtClean="0"/>
              <a:t>crossing</a:t>
            </a:r>
            <a:endParaRPr lang="de-DE" dirty="0" smtClean="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83" y="1561569"/>
            <a:ext cx="8048120" cy="4799442"/>
          </a:xfrm>
          <a:prstGeom prst="rect">
            <a:avLst/>
          </a:prstGeom>
        </p:spPr>
      </p:pic>
      <p:cxnSp>
        <p:nvCxnSpPr>
          <p:cNvPr id="8" name="Gerader Verbinder 7"/>
          <p:cNvCxnSpPr/>
          <p:nvPr/>
        </p:nvCxnSpPr>
        <p:spPr bwMode="auto">
          <a:xfrm>
            <a:off x="7361082" y="2168860"/>
            <a:ext cx="0" cy="208823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 name="Gerader Verbinder 13"/>
          <p:cNvCxnSpPr/>
          <p:nvPr/>
        </p:nvCxnSpPr>
        <p:spPr bwMode="auto">
          <a:xfrm>
            <a:off x="3436646" y="2132856"/>
            <a:ext cx="0" cy="2088232"/>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21" name="Textfeld 20"/>
          <p:cNvSpPr txBox="1"/>
          <p:nvPr/>
        </p:nvSpPr>
        <p:spPr>
          <a:xfrm>
            <a:off x="251253" y="2024386"/>
            <a:ext cx="1471300" cy="369332"/>
          </a:xfrm>
          <a:prstGeom prst="rect">
            <a:avLst/>
          </a:prstGeom>
          <a:noFill/>
        </p:spPr>
        <p:txBody>
          <a:bodyPr wrap="none" rtlCol="0">
            <a:spAutoFit/>
          </a:bodyPr>
          <a:lstStyle/>
          <a:p>
            <a:r>
              <a:rPr lang="de-DE" sz="1800" dirty="0" err="1" smtClean="0">
                <a:sym typeface="Wingdings" panose="05000000000000000000" pitchFamily="2" charset="2"/>
              </a:rPr>
              <a:t>TrackStatus</a:t>
            </a:r>
            <a:r>
              <a:rPr lang="de-DE" sz="1800" dirty="0" smtClean="0">
                <a:sym typeface="Wingdings" panose="05000000000000000000" pitchFamily="2" charset="2"/>
              </a:rPr>
              <a:t>:</a:t>
            </a:r>
            <a:endParaRPr lang="de-DE" sz="1800" dirty="0"/>
          </a:p>
        </p:txBody>
      </p:sp>
      <p:cxnSp>
        <p:nvCxnSpPr>
          <p:cNvPr id="26" name="Gerader Verbinder 25"/>
          <p:cNvCxnSpPr/>
          <p:nvPr/>
        </p:nvCxnSpPr>
        <p:spPr bwMode="auto">
          <a:xfrm>
            <a:off x="4952968" y="1880828"/>
            <a:ext cx="0" cy="3063066"/>
          </a:xfrm>
          <a:prstGeom prst="line">
            <a:avLst/>
          </a:prstGeom>
          <a:solidFill>
            <a:schemeClr val="accent1"/>
          </a:solidFill>
          <a:ln w="19050" cap="flat" cmpd="sng" algn="ctr">
            <a:solidFill>
              <a:srgbClr val="A32638"/>
            </a:solidFill>
            <a:prstDash val="solid"/>
            <a:round/>
            <a:headEnd type="none" w="med" len="med"/>
            <a:tailEnd type="none" w="med" len="med"/>
          </a:ln>
          <a:effectLst/>
        </p:spPr>
      </p:cxnSp>
      <p:sp>
        <p:nvSpPr>
          <p:cNvPr id="28" name="Textfeld 27"/>
          <p:cNvSpPr txBox="1"/>
          <p:nvPr/>
        </p:nvSpPr>
        <p:spPr>
          <a:xfrm>
            <a:off x="4433956" y="5031990"/>
            <a:ext cx="1056700" cy="369332"/>
          </a:xfrm>
          <a:prstGeom prst="rect">
            <a:avLst/>
          </a:prstGeom>
          <a:noFill/>
          <a:ln>
            <a:noFill/>
          </a:ln>
        </p:spPr>
        <p:txBody>
          <a:bodyPr wrap="none" rtlCol="0">
            <a:spAutoFit/>
          </a:bodyPr>
          <a:lstStyle/>
          <a:p>
            <a:r>
              <a:rPr lang="de-DE" sz="1800" dirty="0" err="1" smtClean="0">
                <a:solidFill>
                  <a:srgbClr val="A32638"/>
                </a:solidFill>
              </a:rPr>
              <a:t>deadline</a:t>
            </a:r>
            <a:endParaRPr lang="de-DE" baseline="-25000" dirty="0">
              <a:solidFill>
                <a:srgbClr val="A32638"/>
              </a:solidFill>
            </a:endParaRPr>
          </a:p>
        </p:txBody>
      </p:sp>
      <p:sp>
        <p:nvSpPr>
          <p:cNvPr id="12" name="Textfeld 11"/>
          <p:cNvSpPr txBox="1"/>
          <p:nvPr/>
        </p:nvSpPr>
        <p:spPr>
          <a:xfrm>
            <a:off x="8232704" y="2024386"/>
            <a:ext cx="813043" cy="369332"/>
          </a:xfrm>
          <a:prstGeom prst="rect">
            <a:avLst/>
          </a:prstGeom>
          <a:noFill/>
        </p:spPr>
        <p:txBody>
          <a:bodyPr wrap="none" rtlCol="0">
            <a:spAutoFit/>
          </a:bodyPr>
          <a:lstStyle/>
          <a:p>
            <a:r>
              <a:rPr lang="de-DE" sz="1800" dirty="0" err="1" smtClean="0"/>
              <a:t>empty</a:t>
            </a:r>
            <a:endParaRPr lang="de-DE" dirty="0"/>
          </a:p>
        </p:txBody>
      </p:sp>
    </p:spTree>
    <p:extLst>
      <p:ext uri="{BB962C8B-B14F-4D97-AF65-F5344CB8AC3E}">
        <p14:creationId xmlns:p14="http://schemas.microsoft.com/office/powerpoint/2010/main" val="842376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From Mathematical Notation to Executable Specifications</a:t>
            </a:r>
          </a:p>
        </p:txBody>
      </p:sp>
      <p:sp>
        <p:nvSpPr>
          <p:cNvPr id="2" name="Textfeld 1"/>
          <p:cNvSpPr txBox="1"/>
          <p:nvPr/>
        </p:nvSpPr>
        <p:spPr>
          <a:xfrm>
            <a:off x="251520" y="6345324"/>
            <a:ext cx="8532948" cy="276999"/>
          </a:xfrm>
          <a:prstGeom prst="rect">
            <a:avLst/>
          </a:prstGeom>
          <a:noFill/>
        </p:spPr>
        <p:txBody>
          <a:bodyPr wrap="square" rtlCol="0">
            <a:spAutoFit/>
          </a:bodyPr>
          <a:lstStyle/>
          <a:p>
            <a:r>
              <a:rPr lang="en-US" sz="1200" dirty="0"/>
              <a:t>E. </a:t>
            </a:r>
            <a:r>
              <a:rPr lang="en-US" sz="1200" dirty="0" err="1" smtClean="0"/>
              <a:t>Börger</a:t>
            </a:r>
            <a:r>
              <a:rPr lang="en-US" sz="1200" dirty="0" smtClean="0"/>
              <a:t> </a:t>
            </a:r>
            <a:r>
              <a:rPr lang="en-US" sz="1200" dirty="0"/>
              <a:t>and R. </a:t>
            </a:r>
            <a:r>
              <a:rPr lang="en-US" sz="1200" dirty="0" err="1" smtClean="0"/>
              <a:t>St</a:t>
            </a:r>
            <a:r>
              <a:rPr lang="en-US" sz="1200" dirty="0" err="1"/>
              <a:t>ä</a:t>
            </a:r>
            <a:r>
              <a:rPr lang="en-US" sz="1200" dirty="0" err="1" smtClean="0"/>
              <a:t>rk</a:t>
            </a:r>
            <a:r>
              <a:rPr lang="en-US" sz="1200" dirty="0"/>
              <a:t>. </a:t>
            </a:r>
            <a:r>
              <a:rPr lang="en-US" sz="1200" i="1" dirty="0"/>
              <a:t>Abstract State Machines: A Method for High-Level System </a:t>
            </a:r>
            <a:r>
              <a:rPr lang="en-US" sz="1200" i="1" dirty="0" smtClean="0"/>
              <a:t>Design </a:t>
            </a:r>
            <a:r>
              <a:rPr lang="de-DE" sz="1200" i="1" dirty="0" err="1" smtClean="0"/>
              <a:t>and</a:t>
            </a:r>
            <a:r>
              <a:rPr lang="de-DE" sz="1200" i="1" dirty="0" smtClean="0"/>
              <a:t> </a:t>
            </a:r>
            <a:r>
              <a:rPr lang="de-DE" sz="1200" i="1" dirty="0"/>
              <a:t>Analysis</a:t>
            </a:r>
            <a:r>
              <a:rPr lang="de-DE" sz="1200" dirty="0"/>
              <a:t>. </a:t>
            </a:r>
            <a:r>
              <a:rPr lang="de-DE" sz="1200" dirty="0" smtClean="0"/>
              <a:t>Springer, </a:t>
            </a:r>
            <a:r>
              <a:rPr lang="de-DE" sz="1200" dirty="0"/>
              <a:t>2003</a:t>
            </a:r>
          </a:p>
        </p:txBody>
      </p:sp>
      <p:sp>
        <p:nvSpPr>
          <p:cNvPr id="5" name="Rechteck 4"/>
          <p:cNvSpPr/>
          <p:nvPr/>
        </p:nvSpPr>
        <p:spPr bwMode="auto">
          <a:xfrm>
            <a:off x="7200292" y="5589240"/>
            <a:ext cx="39604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4" y="1772816"/>
            <a:ext cx="6642695" cy="4421478"/>
          </a:xfrm>
          <a:prstGeom prst="rect">
            <a:avLst/>
          </a:prstGeom>
        </p:spPr>
      </p:pic>
      <p:sp>
        <p:nvSpPr>
          <p:cNvPr id="6" name="Rechteck 5"/>
          <p:cNvSpPr/>
          <p:nvPr/>
        </p:nvSpPr>
        <p:spPr bwMode="auto">
          <a:xfrm>
            <a:off x="7041480" y="5783755"/>
            <a:ext cx="216024" cy="14401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0563985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a:t>From Mathematical Notation to Executable Specifications</a:t>
            </a:r>
            <a:endParaRPr lang="en-US" dirty="0" smtClean="0"/>
          </a:p>
        </p:txBody>
      </p:sp>
      <p:sp>
        <p:nvSpPr>
          <p:cNvPr id="2" name="Textfeld 1"/>
          <p:cNvSpPr txBox="1"/>
          <p:nvPr/>
        </p:nvSpPr>
        <p:spPr>
          <a:xfrm>
            <a:off x="251520" y="6345324"/>
            <a:ext cx="8532948" cy="276999"/>
          </a:xfrm>
          <a:prstGeom prst="rect">
            <a:avLst/>
          </a:prstGeom>
          <a:noFill/>
        </p:spPr>
        <p:txBody>
          <a:bodyPr wrap="square" rtlCol="0">
            <a:spAutoFit/>
          </a:bodyPr>
          <a:lstStyle/>
          <a:p>
            <a:r>
              <a:rPr lang="en-US" sz="1200" dirty="0"/>
              <a:t>E. </a:t>
            </a:r>
            <a:r>
              <a:rPr lang="en-US" sz="1200" dirty="0" err="1" smtClean="0"/>
              <a:t>Börger</a:t>
            </a:r>
            <a:r>
              <a:rPr lang="en-US" sz="1200" dirty="0" smtClean="0"/>
              <a:t> </a:t>
            </a:r>
            <a:r>
              <a:rPr lang="en-US" sz="1200" dirty="0"/>
              <a:t>and R. </a:t>
            </a:r>
            <a:r>
              <a:rPr lang="en-US" sz="1200" dirty="0" err="1" smtClean="0"/>
              <a:t>St</a:t>
            </a:r>
            <a:r>
              <a:rPr lang="en-US" sz="1200" dirty="0" err="1"/>
              <a:t>ä</a:t>
            </a:r>
            <a:r>
              <a:rPr lang="en-US" sz="1200" dirty="0" err="1" smtClean="0"/>
              <a:t>rk</a:t>
            </a:r>
            <a:r>
              <a:rPr lang="en-US" sz="1200" dirty="0"/>
              <a:t>. </a:t>
            </a:r>
            <a:r>
              <a:rPr lang="en-US" sz="1200" i="1" dirty="0"/>
              <a:t>Abstract State Machines: A Method for High-Level System </a:t>
            </a:r>
            <a:r>
              <a:rPr lang="en-US" sz="1200" i="1" dirty="0" smtClean="0"/>
              <a:t>Design </a:t>
            </a:r>
            <a:r>
              <a:rPr lang="de-DE" sz="1200" i="1" dirty="0" err="1" smtClean="0"/>
              <a:t>and</a:t>
            </a:r>
            <a:r>
              <a:rPr lang="de-DE" sz="1200" i="1" dirty="0" smtClean="0"/>
              <a:t> </a:t>
            </a:r>
            <a:r>
              <a:rPr lang="de-DE" sz="1200" i="1" dirty="0"/>
              <a:t>Analysis</a:t>
            </a:r>
            <a:r>
              <a:rPr lang="de-DE" sz="1200" dirty="0"/>
              <a:t>. </a:t>
            </a:r>
            <a:r>
              <a:rPr lang="de-DE" sz="1200" dirty="0" smtClean="0"/>
              <a:t>Springer, </a:t>
            </a:r>
            <a:r>
              <a:rPr lang="de-DE" sz="1200" dirty="0"/>
              <a:t>2003</a:t>
            </a:r>
          </a:p>
        </p:txBody>
      </p:sp>
      <p:sp>
        <p:nvSpPr>
          <p:cNvPr id="5" name="Rechteck 4"/>
          <p:cNvSpPr/>
          <p:nvPr/>
        </p:nvSpPr>
        <p:spPr bwMode="auto">
          <a:xfrm>
            <a:off x="7200292" y="5589240"/>
            <a:ext cx="39604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pic>
        <p:nvPicPr>
          <p:cNvPr id="6"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71625"/>
            <a:ext cx="8071048" cy="4718090"/>
          </a:xfrm>
          <a:prstGeom prst="rect">
            <a:avLst/>
          </a:prstGeom>
        </p:spPr>
      </p:pic>
      <p:sp>
        <p:nvSpPr>
          <p:cNvPr id="7" name="Rechteck 6"/>
          <p:cNvSpPr/>
          <p:nvPr/>
        </p:nvSpPr>
        <p:spPr bwMode="auto">
          <a:xfrm>
            <a:off x="1331640" y="1427609"/>
            <a:ext cx="216024" cy="14401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581077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First example in </a:t>
            </a:r>
            <a:r>
              <a:rPr lang="en-US" dirty="0" err="1" smtClean="0"/>
              <a:t>CoreASM</a:t>
            </a:r>
            <a:endParaRPr lang="en-US" dirty="0" smtClean="0"/>
          </a:p>
        </p:txBody>
      </p:sp>
      <p:sp>
        <p:nvSpPr>
          <p:cNvPr id="13315" name="Rectangle 5"/>
          <p:cNvSpPr>
            <a:spLocks noGrp="1" noChangeArrowheads="1"/>
          </p:cNvSpPr>
          <p:nvPr>
            <p:ph type="body" idx="1"/>
          </p:nvPr>
        </p:nvSpPr>
        <p:spPr>
          <a:xfrm>
            <a:off x="809625" y="1752600"/>
            <a:ext cx="7834313" cy="3657600"/>
          </a:xfrm>
        </p:spPr>
        <p:txBody>
          <a:bodyPr/>
          <a:lstStyle/>
          <a:p>
            <a:pPr marL="0">
              <a:lnSpc>
                <a:spcPct val="100000"/>
              </a:lnSpc>
            </a:pPr>
            <a:r>
              <a:rPr lang="en-US" sz="2000" b="1" dirty="0" err="1">
                <a:solidFill>
                  <a:srgbClr val="800080"/>
                </a:solidFill>
                <a:latin typeface="Consolas" panose="020B0609020204030204" pitchFamily="49" charset="0"/>
              </a:rPr>
              <a:t>CoreASM</a:t>
            </a:r>
            <a:r>
              <a:rPr lang="en-US" sz="2000" b="1" dirty="0">
                <a:solidFill>
                  <a:srgbClr val="000000"/>
                </a:solidFill>
                <a:latin typeface="Consolas" panose="020B0609020204030204" pitchFamily="49" charset="0"/>
              </a:rPr>
              <a:t> </a:t>
            </a:r>
            <a:r>
              <a:rPr lang="en-US" sz="2000" b="1" dirty="0" err="1">
                <a:solidFill>
                  <a:srgbClr val="000000"/>
                </a:solidFill>
                <a:latin typeface="Consolas" panose="020B0609020204030204" pitchFamily="49" charset="0"/>
              </a:rPr>
              <a:t>RailRoadCrossing</a:t>
            </a:r>
            <a:endParaRPr lang="en-US" sz="2000" b="1" dirty="0">
              <a:solidFill>
                <a:srgbClr val="000000"/>
              </a:solidFill>
              <a:latin typeface="Consolas" panose="020B0609020204030204" pitchFamily="49" charset="0"/>
            </a:endParaRPr>
          </a:p>
          <a:p>
            <a:pPr marL="0">
              <a:lnSpc>
                <a:spcPct val="100000"/>
              </a:lnSpc>
            </a:pPr>
            <a:endParaRPr lang="de-DE" sz="2000" dirty="0" smtClean="0">
              <a:latin typeface="Consolas" panose="020B0609020204030204" pitchFamily="49" charset="0"/>
            </a:endParaRPr>
          </a:p>
          <a:p>
            <a:pPr marL="0">
              <a:lnSpc>
                <a:spcPct val="100000"/>
              </a:lnSpc>
            </a:pPr>
            <a:endParaRPr lang="de-DE" sz="2000" dirty="0">
              <a:latin typeface="Consolas" panose="020B0609020204030204" pitchFamily="49" charset="0"/>
            </a:endParaRPr>
          </a:p>
          <a:p>
            <a:pPr marL="0">
              <a:lnSpc>
                <a:spcPct val="100000"/>
              </a:lnSpc>
            </a:pPr>
            <a:r>
              <a:rPr lang="en-US" sz="2000" b="1" dirty="0" smtClean="0">
                <a:solidFill>
                  <a:srgbClr val="800080"/>
                </a:solidFill>
                <a:latin typeface="Consolas" panose="020B0609020204030204" pitchFamily="49" charset="0"/>
              </a:rPr>
              <a:t>use</a:t>
            </a:r>
            <a:r>
              <a:rPr lang="en-US" sz="2000" b="1" dirty="0" smtClean="0">
                <a:solidFill>
                  <a:srgbClr val="000000"/>
                </a:solidFill>
                <a:latin typeface="Consolas" panose="020B0609020204030204" pitchFamily="49" charset="0"/>
              </a:rPr>
              <a:t> </a:t>
            </a:r>
            <a:r>
              <a:rPr lang="en-US" sz="2000" b="1" dirty="0" err="1">
                <a:solidFill>
                  <a:srgbClr val="000000"/>
                </a:solidFill>
                <a:latin typeface="Consolas" panose="020B0609020204030204" pitchFamily="49" charset="0"/>
              </a:rPr>
              <a:t>StandardPlugins</a:t>
            </a:r>
            <a:endParaRPr lang="en-US" sz="2000" b="1" dirty="0">
              <a:solidFill>
                <a:srgbClr val="000000"/>
              </a:solidFill>
              <a:latin typeface="Consolas" panose="020B0609020204030204" pitchFamily="49" charset="0"/>
            </a:endParaRPr>
          </a:p>
          <a:p>
            <a:pPr marL="0">
              <a:lnSpc>
                <a:spcPct val="100000"/>
              </a:lnSpc>
            </a:pPr>
            <a:r>
              <a:rPr lang="en-US" sz="2000" b="1" dirty="0">
                <a:solidFill>
                  <a:srgbClr val="800080"/>
                </a:solidFill>
                <a:latin typeface="Consolas" panose="020B0609020204030204" pitchFamily="49" charset="0"/>
              </a:rPr>
              <a:t>use</a:t>
            </a:r>
            <a:r>
              <a:rPr lang="en-US" sz="2000" b="1" dirty="0">
                <a:solidFill>
                  <a:srgbClr val="000000"/>
                </a:solidFill>
                <a:latin typeface="Consolas" panose="020B0609020204030204" pitchFamily="49" charset="0"/>
              </a:rPr>
              <a:t> </a:t>
            </a:r>
            <a:r>
              <a:rPr lang="en-US" sz="2000" b="1" dirty="0" err="1">
                <a:solidFill>
                  <a:srgbClr val="000000"/>
                </a:solidFill>
                <a:latin typeface="Consolas" panose="020B0609020204030204" pitchFamily="49" charset="0"/>
              </a:rPr>
              <a:t>TimePlugin</a:t>
            </a:r>
            <a:endParaRPr lang="en-US" sz="2000" b="1" dirty="0">
              <a:solidFill>
                <a:srgbClr val="000000"/>
              </a:solidFill>
              <a:latin typeface="Consolas" panose="020B0609020204030204" pitchFamily="49" charset="0"/>
            </a:endParaRPr>
          </a:p>
          <a:p>
            <a:pPr marL="0">
              <a:lnSpc>
                <a:spcPct val="100000"/>
              </a:lnSpc>
            </a:pPr>
            <a:r>
              <a:rPr lang="en-US" sz="2000" b="1" dirty="0">
                <a:solidFill>
                  <a:srgbClr val="800080"/>
                </a:solidFill>
                <a:latin typeface="Consolas" panose="020B0609020204030204" pitchFamily="49" charset="0"/>
              </a:rPr>
              <a:t>use</a:t>
            </a:r>
            <a:r>
              <a:rPr lang="en-US" sz="2000" b="1" dirty="0">
                <a:solidFill>
                  <a:srgbClr val="000000"/>
                </a:solidFill>
                <a:latin typeface="Consolas" panose="020B0609020204030204" pitchFamily="49" charset="0"/>
              </a:rPr>
              <a:t> </a:t>
            </a:r>
            <a:r>
              <a:rPr lang="en-US" sz="2000" b="1" dirty="0" err="1">
                <a:solidFill>
                  <a:srgbClr val="000000"/>
                </a:solidFill>
                <a:latin typeface="Consolas" panose="020B0609020204030204" pitchFamily="49" charset="0"/>
              </a:rPr>
              <a:t>MathPlugin</a:t>
            </a:r>
            <a:endParaRPr lang="en-US" sz="2000" b="1" dirty="0">
              <a:solidFill>
                <a:srgbClr val="800080"/>
              </a:solidFill>
              <a:latin typeface="Consolas" panose="020B0609020204030204" pitchFamily="49" charset="0"/>
            </a:endParaRPr>
          </a:p>
        </p:txBody>
      </p:sp>
      <p:sp>
        <p:nvSpPr>
          <p:cNvPr id="5" name="AutoShape 27"/>
          <p:cNvSpPr>
            <a:spLocks noChangeArrowheads="1"/>
          </p:cNvSpPr>
          <p:nvPr/>
        </p:nvSpPr>
        <p:spPr bwMode="auto">
          <a:xfrm>
            <a:off x="4499992" y="966017"/>
            <a:ext cx="2520280" cy="635719"/>
          </a:xfrm>
          <a:prstGeom prst="wedgeRoundRectCallout">
            <a:avLst>
              <a:gd name="adj1" fmla="val -165562"/>
              <a:gd name="adj2" fmla="val 85235"/>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smtClean="0">
                <a:latin typeface="+mj-lt"/>
                <a:ea typeface="Fira Sans Book" panose="020B0503050000020004" pitchFamily="34" charset="0"/>
              </a:rPr>
              <a:t>Every </a:t>
            </a:r>
            <a:r>
              <a:rPr lang="de-DE" sz="1600" dirty="0" err="1" smtClean="0">
                <a:latin typeface="+mj-lt"/>
                <a:ea typeface="Fira Sans Book" panose="020B0503050000020004" pitchFamily="34" charset="0"/>
              </a:rPr>
              <a:t>specification</a:t>
            </a:r>
            <a:r>
              <a:rPr lang="de-DE" sz="1600" dirty="0" smtClean="0">
                <a:latin typeface="+mj-lt"/>
                <a:ea typeface="Fira Sans Book" panose="020B0503050000020004" pitchFamily="34" charset="0"/>
              </a:rPr>
              <a:t> must </a:t>
            </a:r>
            <a:r>
              <a:rPr lang="de-DE" sz="1600" dirty="0" err="1" smtClean="0">
                <a:latin typeface="+mj-lt"/>
                <a:ea typeface="Fira Sans Book" panose="020B0503050000020004" pitchFamily="34" charset="0"/>
              </a:rPr>
              <a:t>start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with</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keyword</a:t>
            </a:r>
            <a:endParaRPr lang="de-DE" sz="1600" dirty="0">
              <a:latin typeface="+mj-lt"/>
              <a:ea typeface="Fira Sans Book" panose="020B0503050000020004" pitchFamily="34" charset="0"/>
            </a:endParaRPr>
          </a:p>
        </p:txBody>
      </p:sp>
      <p:sp>
        <p:nvSpPr>
          <p:cNvPr id="6" name="AutoShape 27"/>
          <p:cNvSpPr>
            <a:spLocks noChangeArrowheads="1"/>
          </p:cNvSpPr>
          <p:nvPr/>
        </p:nvSpPr>
        <p:spPr bwMode="auto">
          <a:xfrm>
            <a:off x="4932040" y="2129710"/>
            <a:ext cx="2592288" cy="939250"/>
          </a:xfrm>
          <a:prstGeom prst="wedgeRoundRectCallout">
            <a:avLst>
              <a:gd name="adj1" fmla="val -105899"/>
              <a:gd name="adj2" fmla="val -53808"/>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a:ea typeface="Fira Sans Book" panose="020B0503050000020004" pitchFamily="34" charset="0"/>
              </a:rPr>
              <a:t>This </a:t>
            </a:r>
            <a:r>
              <a:rPr lang="de-DE" sz="1600" dirty="0" err="1">
                <a:ea typeface="Fira Sans Book" panose="020B0503050000020004" pitchFamily="34" charset="0"/>
              </a:rPr>
              <a:t>name</a:t>
            </a:r>
            <a:r>
              <a:rPr lang="de-DE" sz="1600" dirty="0">
                <a:ea typeface="Fira Sans Book" panose="020B0503050000020004" pitchFamily="34" charset="0"/>
              </a:rPr>
              <a:t> </a:t>
            </a:r>
            <a:r>
              <a:rPr lang="de-DE" sz="1600" dirty="0" err="1">
                <a:ea typeface="Fira Sans Book" panose="020B0503050000020004" pitchFamily="34" charset="0"/>
              </a:rPr>
              <a:t>is</a:t>
            </a:r>
            <a:r>
              <a:rPr lang="de-DE" sz="1600" dirty="0">
                <a:ea typeface="Fira Sans Book" panose="020B0503050000020004" pitchFamily="34" charset="0"/>
              </a:rPr>
              <a:t> </a:t>
            </a:r>
            <a:r>
              <a:rPr lang="de-DE" sz="1600" dirty="0" err="1" smtClean="0">
                <a:ea typeface="Fira Sans Book" panose="020B0503050000020004" pitchFamily="34" charset="0"/>
              </a:rPr>
              <a:t>arbitrary</a:t>
            </a:r>
            <a:r>
              <a:rPr lang="de-DE" sz="1600" dirty="0" smtClean="0">
                <a:ea typeface="Fira Sans Book" panose="020B0503050000020004" pitchFamily="34" charset="0"/>
              </a:rPr>
              <a:t>;</a:t>
            </a:r>
            <a:br>
              <a:rPr lang="de-DE" sz="1600" dirty="0" smtClean="0">
                <a:ea typeface="Fira Sans Book" panose="020B0503050000020004" pitchFamily="34" charset="0"/>
              </a:rPr>
            </a:br>
            <a:r>
              <a:rPr lang="de-DE" sz="1600" dirty="0" smtClean="0">
                <a:ea typeface="Fira Sans Book" panose="020B0503050000020004" pitchFamily="34" charset="0"/>
              </a:rPr>
              <a:t> </a:t>
            </a:r>
            <a:r>
              <a:rPr lang="de-DE" sz="1600" dirty="0" err="1">
                <a:ea typeface="Fira Sans Book" panose="020B0503050000020004" pitchFamily="34" charset="0"/>
              </a:rPr>
              <a:t>it</a:t>
            </a:r>
            <a:r>
              <a:rPr lang="de-DE" sz="1600" dirty="0">
                <a:ea typeface="Fira Sans Book" panose="020B0503050000020004" pitchFamily="34" charset="0"/>
              </a:rPr>
              <a:t> </a:t>
            </a:r>
            <a:r>
              <a:rPr lang="de-DE" sz="1600" dirty="0" err="1">
                <a:ea typeface="Fira Sans Book" panose="020B0503050000020004" pitchFamily="34" charset="0"/>
              </a:rPr>
              <a:t>is</a:t>
            </a:r>
            <a:r>
              <a:rPr lang="de-DE" sz="1600" dirty="0">
                <a:ea typeface="Fira Sans Book" panose="020B0503050000020004" pitchFamily="34" charset="0"/>
              </a:rPr>
              <a:t> </a:t>
            </a:r>
            <a:r>
              <a:rPr lang="de-DE" sz="1600" dirty="0" err="1">
                <a:ea typeface="Fira Sans Book" panose="020B0503050000020004" pitchFamily="34" charset="0"/>
              </a:rPr>
              <a:t>recommended</a:t>
            </a:r>
            <a:r>
              <a:rPr lang="de-DE" sz="1600" dirty="0">
                <a:ea typeface="Fira Sans Book" panose="020B0503050000020004" pitchFamily="34" charset="0"/>
              </a:rPr>
              <a:t> </a:t>
            </a:r>
            <a:r>
              <a:rPr lang="de-DE" sz="1600" dirty="0" err="1">
                <a:ea typeface="Fira Sans Book" panose="020B0503050000020004" pitchFamily="34" charset="0"/>
              </a:rPr>
              <a:t>to</a:t>
            </a:r>
            <a:r>
              <a:rPr lang="de-DE" sz="1600" dirty="0">
                <a:ea typeface="Fira Sans Book" panose="020B0503050000020004" pitchFamily="34" charset="0"/>
              </a:rPr>
              <a:t> </a:t>
            </a:r>
            <a:r>
              <a:rPr lang="de-DE" sz="1600" dirty="0" err="1">
                <a:ea typeface="Fira Sans Book" panose="020B0503050000020004" pitchFamily="34" charset="0"/>
              </a:rPr>
              <a:t>choose</a:t>
            </a:r>
            <a:r>
              <a:rPr lang="de-DE" sz="1600" dirty="0">
                <a:ea typeface="Fira Sans Book" panose="020B0503050000020004" pitchFamily="34" charset="0"/>
              </a:rPr>
              <a:t> a </a:t>
            </a:r>
            <a:r>
              <a:rPr lang="de-DE" sz="1600" dirty="0" err="1">
                <a:ea typeface="Fira Sans Book" panose="020B0503050000020004" pitchFamily="34" charset="0"/>
              </a:rPr>
              <a:t>useful</a:t>
            </a:r>
            <a:r>
              <a:rPr lang="de-DE" sz="1600" dirty="0">
                <a:ea typeface="Fira Sans Book" panose="020B0503050000020004" pitchFamily="34" charset="0"/>
              </a:rPr>
              <a:t> </a:t>
            </a:r>
            <a:r>
              <a:rPr lang="de-DE" sz="1600" dirty="0" err="1">
                <a:ea typeface="Fira Sans Book" panose="020B0503050000020004" pitchFamily="34" charset="0"/>
              </a:rPr>
              <a:t>name</a:t>
            </a:r>
            <a:r>
              <a:rPr lang="de-DE" sz="1600" dirty="0">
                <a:ea typeface="Fira Sans Book" panose="020B0503050000020004" pitchFamily="34" charset="0"/>
              </a:rPr>
              <a:t> </a:t>
            </a:r>
          </a:p>
        </p:txBody>
      </p:sp>
      <p:sp>
        <p:nvSpPr>
          <p:cNvPr id="7" name="AutoShape 27"/>
          <p:cNvSpPr>
            <a:spLocks noChangeArrowheads="1"/>
          </p:cNvSpPr>
          <p:nvPr/>
        </p:nvSpPr>
        <p:spPr bwMode="auto">
          <a:xfrm>
            <a:off x="4932040" y="3769955"/>
            <a:ext cx="3528392" cy="939250"/>
          </a:xfrm>
          <a:prstGeom prst="wedgeRoundRectCallout">
            <a:avLst>
              <a:gd name="adj1" fmla="val -98700"/>
              <a:gd name="adj2" fmla="val -125201"/>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StandardPlugins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collection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several</a:t>
            </a:r>
            <a:r>
              <a:rPr lang="de-DE" sz="1600" dirty="0">
                <a:latin typeface="+mj-lt"/>
                <a:ea typeface="Fira Sans Book" panose="020B0503050000020004" pitchFamily="34" charset="0"/>
              </a:rPr>
              <a:t> </a:t>
            </a:r>
            <a:r>
              <a:rPr lang="de-DE" sz="1600" dirty="0" err="1" smtClean="0">
                <a:latin typeface="+mj-lt"/>
                <a:ea typeface="Fira Sans Book" panose="020B0503050000020004" pitchFamily="34" charset="0"/>
              </a:rPr>
              <a:t>plugins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recommended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use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it</a:t>
            </a:r>
            <a:r>
              <a:rPr lang="de-DE" sz="1600" dirty="0" smtClean="0">
                <a:latin typeface="+mj-lt"/>
                <a:ea typeface="Fira Sans Book" panose="020B0503050000020004" pitchFamily="34" charset="0"/>
              </a:rPr>
              <a:t> in </a:t>
            </a:r>
            <a:r>
              <a:rPr lang="de-DE" sz="1600" dirty="0" err="1" smtClean="0">
                <a:latin typeface="+mj-lt"/>
                <a:ea typeface="Fira Sans Book" panose="020B0503050000020004" pitchFamily="34" charset="0"/>
              </a:rPr>
              <a:t>every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specification</a:t>
            </a:r>
            <a:endParaRPr lang="de-DE" sz="1600" dirty="0">
              <a:latin typeface="+mj-lt"/>
              <a:ea typeface="Fira Sans Book" panose="020B0503050000020004" pitchFamily="34" charset="0"/>
            </a:endParaRPr>
          </a:p>
        </p:txBody>
      </p:sp>
      <p:sp>
        <p:nvSpPr>
          <p:cNvPr id="8" name="AutoShape 27"/>
          <p:cNvSpPr>
            <a:spLocks noChangeArrowheads="1"/>
          </p:cNvSpPr>
          <p:nvPr/>
        </p:nvSpPr>
        <p:spPr bwMode="auto">
          <a:xfrm>
            <a:off x="2962584" y="4869516"/>
            <a:ext cx="4057688" cy="939250"/>
          </a:xfrm>
          <a:prstGeom prst="wedgeRoundRectCallout">
            <a:avLst>
              <a:gd name="adj1" fmla="val -50900"/>
              <a:gd name="adj2" fmla="val -229045"/>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TimePlugin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provides</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monitored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function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now</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representing</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current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system</a:t>
            </a:r>
            <a:r>
              <a:rPr lang="de-DE" sz="1600" dirty="0" smtClean="0">
                <a:latin typeface="+mj-lt"/>
                <a:ea typeface="Fira Sans Book" panose="020B0503050000020004" pitchFamily="34" charset="0"/>
              </a:rPr>
              <a:t> time (</a:t>
            </a:r>
            <a:r>
              <a:rPr lang="de-DE" sz="1600" dirty="0" err="1" smtClean="0">
                <a:latin typeface="+mj-lt"/>
                <a:ea typeface="Fira Sans Book" panose="020B0503050000020004" pitchFamily="34" charset="0"/>
              </a:rPr>
              <a:t>incremented</a:t>
            </a:r>
            <a:r>
              <a:rPr lang="de-DE" sz="1600" dirty="0" smtClean="0">
                <a:latin typeface="+mj-lt"/>
                <a:ea typeface="Fira Sans Book" panose="020B0503050000020004" pitchFamily="34" charset="0"/>
              </a:rPr>
              <a:t> after </a:t>
            </a:r>
            <a:r>
              <a:rPr lang="de-DE" sz="1600" dirty="0" err="1" smtClean="0">
                <a:latin typeface="+mj-lt"/>
                <a:ea typeface="Fira Sans Book" panose="020B0503050000020004" pitchFamily="34" charset="0"/>
              </a:rPr>
              <a:t>every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step</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9" name="AutoShape 27"/>
          <p:cNvSpPr>
            <a:spLocks noChangeArrowheads="1"/>
          </p:cNvSpPr>
          <p:nvPr/>
        </p:nvSpPr>
        <p:spPr bwMode="auto">
          <a:xfrm>
            <a:off x="179512" y="5010520"/>
            <a:ext cx="2592288" cy="657241"/>
          </a:xfrm>
          <a:prstGeom prst="wedgeRoundRectCallout">
            <a:avLst>
              <a:gd name="adj1" fmla="val 30230"/>
              <a:gd name="adj2" fmla="val -259962"/>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MathPlugin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used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calculate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with</a:t>
            </a:r>
            <a:r>
              <a:rPr lang="de-DE" sz="1600" dirty="0" smtClean="0">
                <a:latin typeface="+mj-lt"/>
                <a:ea typeface="Fira Sans Book" panose="020B0503050000020004" pitchFamily="34" charset="0"/>
              </a:rPr>
              <a:t> NUMBERs</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3353024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7"/>
          <p:cNvSpPr>
            <a:spLocks noChangeArrowheads="1"/>
          </p:cNvSpPr>
          <p:nvPr/>
        </p:nvSpPr>
        <p:spPr bwMode="auto">
          <a:xfrm>
            <a:off x="3358629" y="746775"/>
            <a:ext cx="2736304" cy="1080121"/>
          </a:xfrm>
          <a:prstGeom prst="wedgeRoundRectCallout">
            <a:avLst>
              <a:gd name="adj1" fmla="val -112662"/>
              <a:gd name="adj2" fmla="val 92221"/>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don't</a:t>
            </a:r>
            <a:r>
              <a:rPr lang="de-DE" sz="1600" dirty="0" smtClean="0">
                <a:latin typeface="+mj-lt"/>
                <a:ea typeface="Fira Sans Book" panose="020B0503050000020004" pitchFamily="34" charset="0"/>
              </a:rPr>
              <a:t> miss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b="1" dirty="0" smtClean="0">
                <a:latin typeface="+mj-lt"/>
                <a:ea typeface="Fira Sans Book" panose="020B0503050000020004" pitchFamily="34" charset="0"/>
              </a:rPr>
              <a:t>par</a:t>
            </a:r>
            <a:r>
              <a:rPr lang="de-DE" sz="1600" dirty="0" smtClean="0">
                <a:latin typeface="+mj-lt"/>
                <a:ea typeface="Fira Sans Book" panose="020B0503050000020004" pitchFamily="34" charset="0"/>
              </a:rPr>
              <a:t>"/"</a:t>
            </a:r>
            <a:r>
              <a:rPr lang="de-DE" sz="1600" b="1" dirty="0" err="1" smtClean="0">
                <a:latin typeface="+mj-lt"/>
                <a:ea typeface="Fira Sans Book" panose="020B0503050000020004" pitchFamily="34" charset="0"/>
              </a:rPr>
              <a:t>endpar</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keywords</a:t>
            </a:r>
            <a:r>
              <a:rPr lang="de-DE" sz="1600" dirty="0" smtClean="0">
                <a:latin typeface="+mj-lt"/>
                <a:ea typeface="Fira Sans Book" panose="020B0503050000020004" pitchFamily="34" charset="0"/>
              </a:rPr>
              <a:t>!</a:t>
            </a:r>
          </a:p>
          <a:p>
            <a:pPr algn="ctr"/>
            <a:r>
              <a:rPr lang="de-DE" sz="1600" dirty="0" err="1" smtClean="0">
                <a:latin typeface="+mj-lt"/>
                <a:ea typeface="Fira Sans Book" panose="020B0503050000020004" pitchFamily="34" charset="0"/>
              </a:rPr>
              <a:t>Intendation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not </a:t>
            </a:r>
            <a:r>
              <a:rPr lang="de-DE" sz="1600" dirty="0" err="1" smtClean="0">
                <a:latin typeface="+mj-lt"/>
                <a:ea typeface="Fira Sans Book" panose="020B0503050000020004" pitchFamily="34" charset="0"/>
              </a:rPr>
              <a:t>recognized</a:t>
            </a:r>
            <a:r>
              <a:rPr lang="de-DE" sz="1600" dirty="0">
                <a:latin typeface="+mj-lt"/>
                <a:ea typeface="Fira Sans Book" panose="020B0503050000020004" pitchFamily="34" charset="0"/>
              </a:rPr>
              <a:t>!</a:t>
            </a:r>
          </a:p>
        </p:txBody>
      </p:sp>
      <p:sp>
        <p:nvSpPr>
          <p:cNvPr id="10" name="AutoShape 27"/>
          <p:cNvSpPr>
            <a:spLocks noChangeArrowheads="1"/>
          </p:cNvSpPr>
          <p:nvPr/>
        </p:nvSpPr>
        <p:spPr bwMode="auto">
          <a:xfrm>
            <a:off x="5789032" y="4581129"/>
            <a:ext cx="2736304" cy="936104"/>
          </a:xfrm>
          <a:prstGeom prst="wedgeRoundRectCallout">
            <a:avLst>
              <a:gd name="adj1" fmla="val -17608"/>
              <a:gd name="adj2" fmla="val -316810"/>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smtClean="0">
                <a:latin typeface="+mj-lt"/>
                <a:ea typeface="Fira Sans Book" panose="020B0503050000020004" pitchFamily="34" charset="0"/>
              </a:rPr>
              <a:t>"</a:t>
            </a:r>
            <a:r>
              <a:rPr lang="de-DE" sz="1600" dirty="0" err="1" smtClean="0">
                <a:latin typeface="+mj-lt"/>
                <a:ea typeface="Fira Sans Book" panose="020B0503050000020004" pitchFamily="34" charset="0"/>
              </a:rPr>
              <a:t>where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for</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local</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definitions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not </a:t>
            </a:r>
            <a:r>
              <a:rPr lang="de-DE" sz="1600" dirty="0" err="1" smtClean="0">
                <a:latin typeface="+mj-lt"/>
                <a:ea typeface="Fira Sans Book" panose="020B0503050000020004" pitchFamily="34" charset="0"/>
              </a:rPr>
              <a:t>supported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hence</a:t>
            </a:r>
            <a:r>
              <a:rPr lang="de-DE" sz="1600" dirty="0" smtClean="0">
                <a:latin typeface="+mj-lt"/>
                <a:ea typeface="Fira Sans Book" panose="020B0503050000020004" pitchFamily="34" charset="0"/>
              </a:rPr>
              <a:t> all </a:t>
            </a:r>
            <a:r>
              <a:rPr lang="de-DE" sz="1600" dirty="0" err="1" smtClean="0">
                <a:latin typeface="+mj-lt"/>
                <a:ea typeface="Fira Sans Book" panose="020B0503050000020004" pitchFamily="34" charset="0"/>
              </a:rPr>
              <a:t>definitions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are</a:t>
            </a:r>
            <a:r>
              <a:rPr lang="de-DE" sz="1600" dirty="0" smtClean="0">
                <a:latin typeface="+mj-lt"/>
                <a:ea typeface="Fira Sans Book" panose="020B0503050000020004" pitchFamily="34" charset="0"/>
              </a:rPr>
              <a:t> global</a:t>
            </a:r>
            <a:endParaRPr lang="de-DE" sz="1600" dirty="0">
              <a:latin typeface="+mj-lt"/>
              <a:ea typeface="Fira Sans Book" panose="020B0503050000020004" pitchFamily="34" charset="0"/>
            </a:endParaRPr>
          </a:p>
        </p:txBody>
      </p:sp>
      <p:sp>
        <p:nvSpPr>
          <p:cNvPr id="13315" name="Rectangle 5"/>
          <p:cNvSpPr>
            <a:spLocks noGrp="1" noChangeArrowheads="1"/>
          </p:cNvSpPr>
          <p:nvPr>
            <p:ph type="body" idx="1"/>
          </p:nvPr>
        </p:nvSpPr>
        <p:spPr>
          <a:xfrm>
            <a:off x="809625" y="1752600"/>
            <a:ext cx="7834313" cy="3657600"/>
          </a:xfrm>
        </p:spPr>
        <p:txBody>
          <a:bodyPr/>
          <a:lstStyle/>
          <a:p>
            <a:pPr marL="0">
              <a:lnSpc>
                <a:spcPct val="100000"/>
              </a:lnSpc>
            </a:pPr>
            <a:r>
              <a:rPr lang="en-US" sz="2000" b="1" dirty="0">
                <a:solidFill>
                  <a:srgbClr val="800080"/>
                </a:solidFill>
                <a:latin typeface="Consolas" panose="020B0609020204030204" pitchFamily="49" charset="0"/>
              </a:rPr>
              <a:t>rule</a:t>
            </a:r>
            <a:r>
              <a:rPr lang="en-US" sz="2000" b="1" dirty="0">
                <a:solidFill>
                  <a:srgbClr val="000000"/>
                </a:solidFill>
                <a:latin typeface="Consolas" panose="020B0609020204030204" pitchFamily="49" charset="0"/>
              </a:rPr>
              <a:t> </a:t>
            </a:r>
            <a:r>
              <a:rPr lang="en-US" sz="2000" b="1" dirty="0" err="1">
                <a:solidFill>
                  <a:srgbClr val="000000"/>
                </a:solidFill>
                <a:latin typeface="Consolas" panose="020B0609020204030204" pitchFamily="49" charset="0"/>
              </a:rPr>
              <a:t>TrackControl</a:t>
            </a:r>
            <a:r>
              <a:rPr lang="en-US" sz="2000" b="1" dirty="0">
                <a:solidFill>
                  <a:srgbClr val="000000"/>
                </a:solidFill>
                <a:latin typeface="Consolas" panose="020B0609020204030204" pitchFamily="49" charset="0"/>
              </a:rPr>
              <a:t> = </a:t>
            </a:r>
          </a:p>
          <a:p>
            <a:pPr marL="0">
              <a:lnSpc>
                <a:spcPct val="100000"/>
              </a:lnSpc>
            </a:pPr>
            <a:r>
              <a:rPr lang="en-US" sz="2000" b="1" dirty="0" smtClean="0">
                <a:solidFill>
                  <a:srgbClr val="800080"/>
                </a:solidFill>
                <a:latin typeface="Consolas" panose="020B0609020204030204" pitchFamily="49" charset="0"/>
              </a:rPr>
              <a:t>  par</a:t>
            </a:r>
            <a:r>
              <a:rPr lang="en-US" sz="2000" b="1" dirty="0" smtClean="0">
                <a:solidFill>
                  <a:srgbClr val="000000"/>
                </a:solidFill>
                <a:latin typeface="Consolas" panose="020B0609020204030204" pitchFamily="49" charset="0"/>
              </a:rPr>
              <a:t> </a:t>
            </a:r>
            <a:endParaRPr lang="en-US" sz="2000" b="1" dirty="0">
              <a:solidFill>
                <a:srgbClr val="000000"/>
              </a:solidFill>
              <a:latin typeface="Consolas" panose="020B0609020204030204" pitchFamily="49" charset="0"/>
            </a:endParaRPr>
          </a:p>
          <a:p>
            <a:pPr marL="0">
              <a:lnSpc>
                <a:spcPct val="100000"/>
              </a:lnSpc>
            </a:pPr>
            <a:r>
              <a:rPr lang="en-US" sz="2000" b="1" dirty="0" smtClean="0">
                <a:solidFill>
                  <a:srgbClr val="800080"/>
                </a:solidFill>
                <a:latin typeface="Consolas" panose="020B0609020204030204" pitchFamily="49" charset="0"/>
              </a:rPr>
              <a:t>    </a:t>
            </a:r>
            <a:r>
              <a:rPr lang="en-US" sz="2000" b="1" dirty="0" err="1" smtClean="0">
                <a:solidFill>
                  <a:srgbClr val="800080"/>
                </a:solidFill>
                <a:latin typeface="Consolas" panose="020B0609020204030204" pitchFamily="49" charset="0"/>
              </a:rPr>
              <a:t>forall</a:t>
            </a:r>
            <a:r>
              <a:rPr lang="en-US" sz="2000" b="1" dirty="0" smtClean="0">
                <a:solidFill>
                  <a:srgbClr val="000000"/>
                </a:solidFill>
                <a:latin typeface="Consolas" panose="020B0609020204030204" pitchFamily="49" charset="0"/>
              </a:rPr>
              <a:t> </a:t>
            </a:r>
            <a:r>
              <a:rPr lang="en-US" sz="2000" b="1" dirty="0">
                <a:solidFill>
                  <a:srgbClr val="000000"/>
                </a:solidFill>
                <a:latin typeface="Consolas" panose="020B0609020204030204" pitchFamily="49" charset="0"/>
              </a:rPr>
              <a:t>x </a:t>
            </a:r>
            <a:r>
              <a:rPr lang="en-US" sz="2000" b="1" dirty="0">
                <a:solidFill>
                  <a:srgbClr val="800080"/>
                </a:solidFill>
                <a:latin typeface="Consolas" panose="020B0609020204030204" pitchFamily="49" charset="0"/>
              </a:rPr>
              <a:t>in</a:t>
            </a:r>
            <a:r>
              <a:rPr lang="en-US" sz="2000" b="1" dirty="0">
                <a:solidFill>
                  <a:srgbClr val="000000"/>
                </a:solidFill>
                <a:latin typeface="Consolas" panose="020B0609020204030204" pitchFamily="49" charset="0"/>
              </a:rPr>
              <a:t> Track </a:t>
            </a:r>
            <a:r>
              <a:rPr lang="en-US" sz="2000" b="1" dirty="0">
                <a:solidFill>
                  <a:srgbClr val="800080"/>
                </a:solidFill>
                <a:latin typeface="Consolas" panose="020B0609020204030204" pitchFamily="49" charset="0"/>
              </a:rPr>
              <a:t>do</a:t>
            </a:r>
            <a:r>
              <a:rPr lang="en-US" sz="2000" b="1" dirty="0">
                <a:solidFill>
                  <a:srgbClr val="000000"/>
                </a:solidFill>
                <a:latin typeface="Consolas" panose="020B0609020204030204" pitchFamily="49" charset="0"/>
              </a:rPr>
              <a:t> </a:t>
            </a:r>
          </a:p>
          <a:p>
            <a:pPr marL="0">
              <a:lnSpc>
                <a:spcPct val="100000"/>
              </a:lnSpc>
            </a:pPr>
            <a:r>
              <a:rPr lang="en-US" sz="2000" b="1" dirty="0" smtClean="0">
                <a:solidFill>
                  <a:srgbClr val="800080"/>
                </a:solidFill>
                <a:latin typeface="Consolas" panose="020B0609020204030204" pitchFamily="49" charset="0"/>
              </a:rPr>
              <a:t>    par</a:t>
            </a:r>
            <a:endParaRPr lang="en-US" sz="2000" b="1" dirty="0">
              <a:solidFill>
                <a:srgbClr val="800080"/>
              </a:solidFill>
              <a:latin typeface="Consolas" panose="020B0609020204030204" pitchFamily="49" charset="0"/>
            </a:endParaRPr>
          </a:p>
          <a:p>
            <a:pPr marL="0">
              <a:lnSpc>
                <a:spcPct val="100000"/>
              </a:lnSpc>
            </a:pPr>
            <a:r>
              <a:rPr lang="en-US" sz="2000" dirty="0" smtClean="0">
                <a:solidFill>
                  <a:srgbClr val="000000"/>
                </a:solidFill>
                <a:latin typeface="Consolas" panose="020B0609020204030204" pitchFamily="49" charset="0"/>
              </a:rPr>
              <a:t>      </a:t>
            </a:r>
            <a:r>
              <a:rPr lang="en-US" sz="2000" dirty="0" err="1" smtClean="0">
                <a:solidFill>
                  <a:srgbClr val="000000"/>
                </a:solidFill>
                <a:latin typeface="Consolas" panose="020B0609020204030204" pitchFamily="49" charset="0"/>
              </a:rPr>
              <a:t>SetDeadline</a:t>
            </a:r>
            <a:r>
              <a:rPr lang="en-US" sz="2000" dirty="0" smtClean="0">
                <a:solidFill>
                  <a:srgbClr val="000000"/>
                </a:solidFill>
                <a:latin typeface="Consolas" panose="020B0609020204030204" pitchFamily="49" charset="0"/>
              </a:rPr>
              <a:t>(x</a:t>
            </a:r>
            <a:r>
              <a:rPr lang="en-US" sz="2000" dirty="0">
                <a:solidFill>
                  <a:srgbClr val="000000"/>
                </a:solidFill>
                <a:latin typeface="Consolas" panose="020B0609020204030204" pitchFamily="49" charset="0"/>
              </a:rPr>
              <a:t>)</a:t>
            </a:r>
          </a:p>
          <a:p>
            <a:pPr marL="0">
              <a:lnSpc>
                <a:spcPct val="100000"/>
              </a:lnSpc>
            </a:pPr>
            <a:r>
              <a:rPr lang="en-US" sz="2000" dirty="0" smtClean="0">
                <a:solidFill>
                  <a:srgbClr val="000000"/>
                </a:solidFill>
                <a:latin typeface="Consolas" panose="020B0609020204030204" pitchFamily="49" charset="0"/>
              </a:rPr>
              <a:t>      </a:t>
            </a:r>
            <a:r>
              <a:rPr lang="en-US" sz="2000" dirty="0" err="1" smtClean="0">
                <a:solidFill>
                  <a:srgbClr val="000000"/>
                </a:solidFill>
                <a:latin typeface="Consolas" panose="020B0609020204030204" pitchFamily="49" charset="0"/>
              </a:rPr>
              <a:t>SignalClose</a:t>
            </a:r>
            <a:r>
              <a:rPr lang="en-US" sz="2000" dirty="0" smtClean="0">
                <a:solidFill>
                  <a:srgbClr val="000000"/>
                </a:solidFill>
                <a:latin typeface="Consolas" panose="020B0609020204030204" pitchFamily="49" charset="0"/>
              </a:rPr>
              <a:t>(x</a:t>
            </a:r>
            <a:r>
              <a:rPr lang="en-US" sz="2000" dirty="0">
                <a:solidFill>
                  <a:srgbClr val="000000"/>
                </a:solidFill>
                <a:latin typeface="Consolas" panose="020B0609020204030204" pitchFamily="49" charset="0"/>
              </a:rPr>
              <a:t>)</a:t>
            </a:r>
          </a:p>
          <a:p>
            <a:pPr marL="0">
              <a:lnSpc>
                <a:spcPct val="100000"/>
              </a:lnSpc>
            </a:pPr>
            <a:r>
              <a:rPr lang="en-US" sz="2000" dirty="0" smtClean="0">
                <a:solidFill>
                  <a:srgbClr val="000000"/>
                </a:solidFill>
                <a:latin typeface="Consolas" panose="020B0609020204030204" pitchFamily="49" charset="0"/>
              </a:rPr>
              <a:t>      </a:t>
            </a:r>
            <a:r>
              <a:rPr lang="en-US" sz="2000" dirty="0" err="1" smtClean="0">
                <a:solidFill>
                  <a:srgbClr val="000000"/>
                </a:solidFill>
                <a:latin typeface="Consolas" panose="020B0609020204030204" pitchFamily="49" charset="0"/>
              </a:rPr>
              <a:t>ClearDeadline</a:t>
            </a:r>
            <a:r>
              <a:rPr lang="en-US" sz="2000" dirty="0" smtClean="0">
                <a:solidFill>
                  <a:srgbClr val="000000"/>
                </a:solidFill>
                <a:latin typeface="Consolas" panose="020B0609020204030204" pitchFamily="49" charset="0"/>
              </a:rPr>
              <a:t>(x</a:t>
            </a:r>
            <a:r>
              <a:rPr lang="en-US" sz="2000" dirty="0">
                <a:solidFill>
                  <a:srgbClr val="000000"/>
                </a:solidFill>
                <a:latin typeface="Consolas" panose="020B0609020204030204" pitchFamily="49" charset="0"/>
              </a:rPr>
              <a:t>)</a:t>
            </a:r>
          </a:p>
          <a:p>
            <a:pPr marL="0">
              <a:lnSpc>
                <a:spcPct val="100000"/>
              </a:lnSpc>
            </a:pPr>
            <a:r>
              <a:rPr lang="en-US" sz="2000" b="1" dirty="0" smtClean="0">
                <a:solidFill>
                  <a:srgbClr val="800080"/>
                </a:solidFill>
                <a:latin typeface="Consolas" panose="020B0609020204030204" pitchFamily="49" charset="0"/>
              </a:rPr>
              <a:t>    </a:t>
            </a:r>
            <a:r>
              <a:rPr lang="en-US" sz="2000" b="1" dirty="0" err="1" smtClean="0">
                <a:solidFill>
                  <a:srgbClr val="800080"/>
                </a:solidFill>
                <a:latin typeface="Consolas" panose="020B0609020204030204" pitchFamily="49" charset="0"/>
              </a:rPr>
              <a:t>endpar</a:t>
            </a:r>
            <a:endParaRPr lang="en-US" sz="2000" b="1" dirty="0">
              <a:solidFill>
                <a:srgbClr val="800080"/>
              </a:solidFill>
              <a:latin typeface="Consolas" panose="020B0609020204030204" pitchFamily="49" charset="0"/>
            </a:endParaRPr>
          </a:p>
          <a:p>
            <a:pPr marL="0">
              <a:lnSpc>
                <a:spcPct val="100000"/>
              </a:lnSpc>
            </a:pPr>
            <a:r>
              <a:rPr lang="en-US" sz="2000" dirty="0" smtClean="0">
                <a:solidFill>
                  <a:srgbClr val="000000"/>
                </a:solidFill>
                <a:latin typeface="Consolas" panose="020B0609020204030204" pitchFamily="49" charset="0"/>
              </a:rPr>
              <a:t>    </a:t>
            </a:r>
            <a:r>
              <a:rPr lang="en-US" sz="2000" dirty="0" err="1" smtClean="0">
                <a:solidFill>
                  <a:srgbClr val="000000"/>
                </a:solidFill>
                <a:latin typeface="Consolas" panose="020B0609020204030204" pitchFamily="49" charset="0"/>
              </a:rPr>
              <a:t>SignalOpen</a:t>
            </a:r>
            <a:endParaRPr lang="en-US" sz="2000" dirty="0">
              <a:solidFill>
                <a:srgbClr val="000000"/>
              </a:solidFill>
              <a:latin typeface="Consolas" panose="020B0609020204030204" pitchFamily="49" charset="0"/>
            </a:endParaRPr>
          </a:p>
          <a:p>
            <a:pPr marL="0">
              <a:lnSpc>
                <a:spcPct val="100000"/>
              </a:lnSpc>
            </a:pPr>
            <a:r>
              <a:rPr lang="en-US" sz="2000" b="1" dirty="0" smtClean="0">
                <a:solidFill>
                  <a:srgbClr val="800080"/>
                </a:solidFill>
                <a:latin typeface="Consolas" panose="020B0609020204030204" pitchFamily="49" charset="0"/>
              </a:rPr>
              <a:t>  </a:t>
            </a:r>
            <a:r>
              <a:rPr lang="en-US" sz="2000" b="1" dirty="0" err="1" smtClean="0">
                <a:solidFill>
                  <a:srgbClr val="800080"/>
                </a:solidFill>
                <a:latin typeface="Consolas" panose="020B0609020204030204" pitchFamily="49" charset="0"/>
              </a:rPr>
              <a:t>endpar</a:t>
            </a:r>
            <a:endParaRPr lang="en-US" sz="2000" b="1" dirty="0">
              <a:solidFill>
                <a:srgbClr val="800080"/>
              </a:solidFill>
              <a:latin typeface="Consolas" panose="020B0609020204030204" pitchFamily="49" charset="0"/>
            </a:endParaRPr>
          </a:p>
        </p:txBody>
      </p:sp>
      <p:pic>
        <p:nvPicPr>
          <p:cNvPr id="4" name="Bild 2"/>
          <p:cNvPicPr>
            <a:picLocks noChangeAspect="1"/>
          </p:cNvPicPr>
          <p:nvPr/>
        </p:nvPicPr>
        <p:blipFill rotWithShape="1">
          <a:blip r:embed="rId3">
            <a:extLst>
              <a:ext uri="{28A0092B-C50C-407E-A947-70E740481C1C}">
                <a14:useLocalDpi xmlns:a14="http://schemas.microsoft.com/office/drawing/2010/main" val="0"/>
              </a:ext>
            </a:extLst>
          </a:blip>
          <a:srcRect r="23035" b="52771"/>
          <a:stretch/>
        </p:blipFill>
        <p:spPr>
          <a:xfrm>
            <a:off x="5796136" y="332656"/>
            <a:ext cx="5112568" cy="2088232"/>
          </a:xfrm>
          <a:prstGeom prst="rect">
            <a:avLst/>
          </a:prstGeom>
        </p:spPr>
      </p:pic>
      <p:sp>
        <p:nvSpPr>
          <p:cNvPr id="5" name="AutoShape 27"/>
          <p:cNvSpPr>
            <a:spLocks noChangeArrowheads="1"/>
          </p:cNvSpPr>
          <p:nvPr/>
        </p:nvSpPr>
        <p:spPr bwMode="auto">
          <a:xfrm>
            <a:off x="194693" y="548680"/>
            <a:ext cx="2088232" cy="635719"/>
          </a:xfrm>
          <a:prstGeom prst="wedgeRoundRectCallout">
            <a:avLst>
              <a:gd name="adj1" fmla="val -6674"/>
              <a:gd name="adj2" fmla="val 150760"/>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rules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are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introduced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with</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keyword</a:t>
            </a:r>
            <a:endParaRPr lang="de-DE" sz="1600" dirty="0">
              <a:latin typeface="+mj-lt"/>
              <a:ea typeface="Fira Sans Book" panose="020B0503050000020004" pitchFamily="34" charset="0"/>
            </a:endParaRPr>
          </a:p>
        </p:txBody>
      </p:sp>
      <p:sp>
        <p:nvSpPr>
          <p:cNvPr id="8" name="AutoShape 27"/>
          <p:cNvSpPr>
            <a:spLocks noChangeArrowheads="1"/>
          </p:cNvSpPr>
          <p:nvPr/>
        </p:nvSpPr>
        <p:spPr bwMode="auto">
          <a:xfrm>
            <a:off x="4033733" y="3359729"/>
            <a:ext cx="1834411" cy="635719"/>
          </a:xfrm>
          <a:prstGeom prst="wedgeRoundRectCallout">
            <a:avLst>
              <a:gd name="adj1" fmla="val -108271"/>
              <a:gd name="adj2" fmla="val -152897"/>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smtClean="0">
                <a:latin typeface="+mj-lt"/>
                <a:ea typeface="Fira Sans Book" panose="020B0503050000020004" pitchFamily="34" charset="0"/>
              </a:rPr>
              <a:t>"</a:t>
            </a:r>
            <a:r>
              <a:rPr lang="de-DE" sz="1600" dirty="0" err="1" smtClean="0">
                <a:latin typeface="+mj-lt"/>
                <a:ea typeface="Fira Sans Book" panose="020B0503050000020004" pitchFamily="34" charset="0"/>
              </a:rPr>
              <a:t>element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translated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b="1" dirty="0" smtClean="0">
                <a:latin typeface="+mj-lt"/>
                <a:ea typeface="Fira Sans Book" panose="020B0503050000020004" pitchFamily="34" charset="0"/>
              </a:rPr>
              <a:t>in</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11" name="AutoShape 27"/>
          <p:cNvSpPr>
            <a:spLocks noChangeArrowheads="1"/>
          </p:cNvSpPr>
          <p:nvPr/>
        </p:nvSpPr>
        <p:spPr bwMode="auto">
          <a:xfrm>
            <a:off x="4572000" y="2514861"/>
            <a:ext cx="1834411" cy="635719"/>
          </a:xfrm>
          <a:prstGeom prst="wedgeRoundRectCallout">
            <a:avLst>
              <a:gd name="adj1" fmla="val -65070"/>
              <a:gd name="adj2" fmla="val -42622"/>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many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rules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have</a:t>
            </a:r>
            <a:r>
              <a:rPr lang="de-DE" sz="1600" dirty="0" smtClean="0">
                <a:latin typeface="+mj-lt"/>
                <a:ea typeface="Fira Sans Book" panose="020B0503050000020004" pitchFamily="34" charset="0"/>
              </a:rPr>
              <a:t> a "</a:t>
            </a:r>
            <a:r>
              <a:rPr lang="de-DE" sz="1600" b="1" dirty="0" smtClean="0">
                <a:latin typeface="+mj-lt"/>
                <a:ea typeface="Fira Sans Book" panose="020B0503050000020004" pitchFamily="34" charset="0"/>
              </a:rPr>
              <a:t>do</a:t>
            </a:r>
            <a:r>
              <a:rPr lang="de-DE" sz="1600" dirty="0" smtClean="0">
                <a:latin typeface="+mj-lt"/>
                <a:ea typeface="Fira Sans Book" panose="020B0503050000020004" pitchFamily="34" charset="0"/>
              </a:rPr>
              <a:t>"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end!</a:t>
            </a:r>
            <a:endParaRPr lang="de-DE" sz="1600" dirty="0">
              <a:latin typeface="+mj-lt"/>
              <a:ea typeface="Fira Sans Book" panose="020B0503050000020004" pitchFamily="34" charset="0"/>
            </a:endParaRPr>
          </a:p>
        </p:txBody>
      </p:sp>
      <p:sp>
        <p:nvSpPr>
          <p:cNvPr id="12" name="AutoShape 27"/>
          <p:cNvSpPr>
            <a:spLocks noChangeArrowheads="1"/>
          </p:cNvSpPr>
          <p:nvPr/>
        </p:nvSpPr>
        <p:spPr bwMode="auto">
          <a:xfrm>
            <a:off x="2737589" y="5600409"/>
            <a:ext cx="1834411" cy="635719"/>
          </a:xfrm>
          <a:prstGeom prst="wedgeRoundRectCallout">
            <a:avLst>
              <a:gd name="adj1" fmla="val 16615"/>
              <a:gd name="adj2" fmla="val -316840"/>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no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semicolons</a:t>
            </a:r>
            <a:r>
              <a:rPr lang="de-DE" sz="1600" dirty="0" smtClean="0">
                <a:latin typeface="+mj-lt"/>
                <a:ea typeface="Fira Sans Book" panose="020B0503050000020004" pitchFamily="34" charset="0"/>
              </a:rPr>
              <a:t>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end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lines</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3942588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7"/>
          <p:cNvSpPr>
            <a:spLocks noChangeArrowheads="1"/>
          </p:cNvSpPr>
          <p:nvPr/>
        </p:nvSpPr>
        <p:spPr bwMode="auto">
          <a:xfrm>
            <a:off x="6012160" y="5447313"/>
            <a:ext cx="3024337" cy="809560"/>
          </a:xfrm>
          <a:prstGeom prst="wedgeRoundRectCallout">
            <a:avLst>
              <a:gd name="adj1" fmla="val -134510"/>
              <a:gd name="adj2" fmla="val 43122"/>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this</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forall</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an </a:t>
            </a:r>
            <a:r>
              <a:rPr lang="de-DE" sz="1600" dirty="0" err="1" smtClean="0">
                <a:latin typeface="+mj-lt"/>
                <a:ea typeface="Fira Sans Book" panose="020B0503050000020004" pitchFamily="34" charset="0"/>
              </a:rPr>
              <a:t>expression</a:t>
            </a:r>
            <a:r>
              <a:rPr lang="de-DE" sz="1600" dirty="0">
                <a:latin typeface="+mj-lt"/>
                <a:ea typeface="Fira Sans Book" panose="020B0503050000020004" pitchFamily="34" charset="0"/>
              </a:rPr>
              <a:t> </a:t>
            </a:r>
            <a:r>
              <a:rPr lang="de-DE" sz="1600" dirty="0" err="1" smtClean="0">
                <a:latin typeface="+mj-lt"/>
                <a:ea typeface="Fira Sans Book" panose="020B0503050000020004" pitchFamily="34" charset="0"/>
              </a:rPr>
              <a:t>and</a:t>
            </a:r>
            <a:r>
              <a:rPr lang="de-DE" sz="1600" dirty="0" smtClean="0">
                <a:latin typeface="+mj-lt"/>
                <a:ea typeface="Fira Sans Book" panose="020B0503050000020004" pitchFamily="34" charset="0"/>
              </a:rPr>
              <a:t> not a </a:t>
            </a:r>
            <a:r>
              <a:rPr lang="de-DE" sz="1600" dirty="0" err="1" smtClean="0">
                <a:latin typeface="+mj-lt"/>
                <a:ea typeface="Fira Sans Book" panose="020B0503050000020004" pitchFamily="34" charset="0"/>
              </a:rPr>
              <a:t>rule</a:t>
            </a:r>
            <a:r>
              <a:rPr lang="de-DE" sz="1600" dirty="0">
                <a:latin typeface="+mj-lt"/>
                <a:ea typeface="Fira Sans Book" panose="020B0503050000020004" pitchFamily="34" charset="0"/>
              </a:rPr>
              <a:t>;</a:t>
            </a:r>
            <a:r>
              <a:rPr lang="de-DE" sz="1600" dirty="0" smtClean="0">
                <a:latin typeface="+mj-lt"/>
                <a:ea typeface="Fira Sans Book" panose="020B0503050000020004" pitchFamily="34" charset="0"/>
              </a:rPr>
              <a:t> </a:t>
            </a:r>
            <a:r>
              <a:rPr lang="de-DE" sz="1600" dirty="0" err="1">
                <a:latin typeface="+mj-lt"/>
                <a:ea typeface="Fira Sans Book" panose="020B0503050000020004" pitchFamily="34" charset="0"/>
              </a:rPr>
              <a:t>t</a:t>
            </a:r>
            <a:r>
              <a:rPr lang="de-DE" sz="1600" dirty="0" err="1" smtClean="0">
                <a:latin typeface="+mj-lt"/>
                <a:ea typeface="Fira Sans Book" panose="020B0503050000020004" pitchFamily="34" charset="0"/>
              </a:rPr>
              <a:t>hat's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why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used</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holds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instead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b="1" dirty="0" smtClean="0">
                <a:latin typeface="+mj-lt"/>
                <a:ea typeface="Fira Sans Book" panose="020B0503050000020004" pitchFamily="34" charset="0"/>
              </a:rPr>
              <a:t>do</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10" name="AutoShape 27"/>
          <p:cNvSpPr>
            <a:spLocks noChangeArrowheads="1"/>
          </p:cNvSpPr>
          <p:nvPr/>
        </p:nvSpPr>
        <p:spPr bwMode="auto">
          <a:xfrm>
            <a:off x="3387575" y="3763457"/>
            <a:ext cx="1976513" cy="348641"/>
          </a:xfrm>
          <a:prstGeom prst="wedgeRoundRectCallout">
            <a:avLst>
              <a:gd name="adj1" fmla="val -92516"/>
              <a:gd name="adj2" fmla="val -21981"/>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UpdateRule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b="1" dirty="0" smtClean="0">
                <a:latin typeface="+mj-lt"/>
                <a:ea typeface="Fira Sans Book" panose="020B0503050000020004" pitchFamily="34" charset="0"/>
              </a:rPr>
              <a:t>:=</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13315" name="Rectangle 5"/>
          <p:cNvSpPr>
            <a:spLocks noGrp="1" noChangeArrowheads="1"/>
          </p:cNvSpPr>
          <p:nvPr>
            <p:ph type="body" idx="1"/>
          </p:nvPr>
        </p:nvSpPr>
        <p:spPr>
          <a:xfrm>
            <a:off x="809625" y="2420888"/>
            <a:ext cx="7834313" cy="2989312"/>
          </a:xfrm>
        </p:spPr>
        <p:txBody>
          <a:bodyPr/>
          <a:lstStyle/>
          <a:p>
            <a:pPr marL="0">
              <a:lnSpc>
                <a:spcPct val="100000"/>
              </a:lnSpc>
            </a:pPr>
            <a:r>
              <a:rPr lang="en-US" sz="1400" b="1" dirty="0" smtClean="0">
                <a:solidFill>
                  <a:srgbClr val="800080"/>
                </a:solidFill>
                <a:latin typeface="Consolas" panose="020B0609020204030204" pitchFamily="49" charset="0"/>
              </a:rPr>
              <a:t>rule</a:t>
            </a:r>
            <a:r>
              <a:rPr lang="en-US" sz="1400" b="1" dirty="0" smtClean="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SetDeadline</a:t>
            </a:r>
            <a:r>
              <a:rPr lang="en-US" sz="1400" b="1" dirty="0">
                <a:solidFill>
                  <a:srgbClr val="000000"/>
                </a:solidFill>
                <a:latin typeface="Consolas" panose="020B0609020204030204" pitchFamily="49" charset="0"/>
              </a:rPr>
              <a:t>(x) =</a:t>
            </a:r>
          </a:p>
          <a:p>
            <a:pPr marL="0">
              <a:lnSpc>
                <a:spcPct val="100000"/>
              </a:lnSpc>
            </a:pPr>
            <a:r>
              <a:rPr lang="en-US" sz="1400" b="1" dirty="0" smtClean="0">
                <a:solidFill>
                  <a:srgbClr val="800080"/>
                </a:solidFill>
                <a:latin typeface="Consolas" panose="020B0609020204030204" pitchFamily="49" charset="0"/>
              </a:rPr>
              <a:t>  if</a:t>
            </a:r>
            <a:r>
              <a:rPr lang="en-US" sz="1400" b="1" dirty="0" smtClean="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trackStatus</a:t>
            </a:r>
            <a:r>
              <a:rPr lang="en-US" sz="1400" b="1" dirty="0">
                <a:solidFill>
                  <a:srgbClr val="000000"/>
                </a:solidFill>
                <a:latin typeface="Consolas" panose="020B0609020204030204" pitchFamily="49" charset="0"/>
              </a:rPr>
              <a:t>(x) = coming </a:t>
            </a:r>
            <a:r>
              <a:rPr lang="en-US" sz="1400" b="1" dirty="0">
                <a:solidFill>
                  <a:srgbClr val="800080"/>
                </a:solidFill>
                <a:latin typeface="Consolas" panose="020B0609020204030204" pitchFamily="49" charset="0"/>
              </a:rPr>
              <a:t>and</a:t>
            </a:r>
            <a:r>
              <a:rPr lang="en-US" sz="1400" b="1" dirty="0">
                <a:solidFill>
                  <a:srgbClr val="000000"/>
                </a:solidFill>
                <a:latin typeface="Consolas" panose="020B0609020204030204" pitchFamily="49" charset="0"/>
              </a:rPr>
              <a:t> deadline(x) = </a:t>
            </a:r>
            <a:r>
              <a:rPr lang="en-US" sz="1400" b="1" i="1" dirty="0">
                <a:solidFill>
                  <a:srgbClr val="000080"/>
                </a:solidFill>
                <a:latin typeface="Consolas" panose="020B0609020204030204" pitchFamily="49" charset="0"/>
              </a:rPr>
              <a:t>infinity</a:t>
            </a:r>
            <a:r>
              <a:rPr lang="en-US" sz="1400" b="1" i="1" dirty="0">
                <a:solidFill>
                  <a:srgbClr val="000000"/>
                </a:solidFill>
                <a:latin typeface="Consolas" panose="020B0609020204030204" pitchFamily="49" charset="0"/>
              </a:rPr>
              <a:t> </a:t>
            </a:r>
            <a:r>
              <a:rPr lang="en-US" sz="1400" b="1" i="1" dirty="0">
                <a:solidFill>
                  <a:srgbClr val="800080"/>
                </a:solidFill>
                <a:latin typeface="Consolas" panose="020B0609020204030204" pitchFamily="49" charset="0"/>
              </a:rPr>
              <a:t>then</a:t>
            </a:r>
          </a:p>
          <a:p>
            <a:pPr marL="0">
              <a:lnSpc>
                <a:spcPct val="100000"/>
              </a:lnSpc>
            </a:pPr>
            <a:r>
              <a:rPr lang="en-US" sz="1400" b="1" dirty="0" smtClean="0">
                <a:solidFill>
                  <a:srgbClr val="000000"/>
                </a:solidFill>
                <a:latin typeface="Consolas" panose="020B0609020204030204" pitchFamily="49" charset="0"/>
              </a:rPr>
              <a:t>    deadline(x</a:t>
            </a:r>
            <a:r>
              <a:rPr lang="en-US" sz="1400" b="1" dirty="0">
                <a:solidFill>
                  <a:srgbClr val="000000"/>
                </a:solidFill>
                <a:latin typeface="Consolas" panose="020B0609020204030204" pitchFamily="49" charset="0"/>
              </a:rPr>
              <a:t>) := </a:t>
            </a:r>
            <a:r>
              <a:rPr lang="en-US" sz="1400" b="1" i="1" dirty="0">
                <a:solidFill>
                  <a:srgbClr val="000080"/>
                </a:solidFill>
                <a:latin typeface="Consolas" panose="020B0609020204030204" pitchFamily="49" charset="0"/>
              </a:rPr>
              <a:t>now</a:t>
            </a:r>
            <a:r>
              <a:rPr lang="en-US" sz="1400" b="1" i="1" dirty="0">
                <a:solidFill>
                  <a:srgbClr val="000000"/>
                </a:solidFill>
                <a:latin typeface="Consolas" panose="020B0609020204030204" pitchFamily="49" charset="0"/>
              </a:rPr>
              <a:t> + </a:t>
            </a:r>
            <a:r>
              <a:rPr lang="en-US" sz="1400" b="1" i="1" dirty="0" err="1">
                <a:solidFill>
                  <a:srgbClr val="000000"/>
                </a:solidFill>
                <a:latin typeface="Consolas" panose="020B0609020204030204" pitchFamily="49" charset="0"/>
              </a:rPr>
              <a:t>waitTime</a:t>
            </a:r>
            <a:endParaRPr lang="en-US" sz="1400" b="1" i="1" dirty="0">
              <a:solidFill>
                <a:srgbClr val="000000"/>
              </a:solidFill>
              <a:latin typeface="Consolas" panose="020B0609020204030204" pitchFamily="49" charset="0"/>
            </a:endParaRPr>
          </a:p>
          <a:p>
            <a:pPr marL="0">
              <a:lnSpc>
                <a:spcPct val="100000"/>
              </a:lnSpc>
            </a:pPr>
            <a:endParaRPr lang="en-US" sz="1400" b="1" dirty="0">
              <a:latin typeface="Consolas" panose="020B0609020204030204" pitchFamily="49" charset="0"/>
            </a:endParaRPr>
          </a:p>
          <a:p>
            <a:pPr marL="0">
              <a:lnSpc>
                <a:spcPct val="100000"/>
              </a:lnSpc>
            </a:pPr>
            <a:r>
              <a:rPr lang="en-US" sz="1400" b="1" dirty="0">
                <a:solidFill>
                  <a:srgbClr val="800080"/>
                </a:solidFill>
                <a:latin typeface="Consolas" panose="020B0609020204030204" pitchFamily="49" charset="0"/>
              </a:rPr>
              <a:t>rule</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SignalClose</a:t>
            </a:r>
            <a:r>
              <a:rPr lang="en-US" sz="1400" b="1" dirty="0">
                <a:solidFill>
                  <a:srgbClr val="000000"/>
                </a:solidFill>
                <a:latin typeface="Consolas" panose="020B0609020204030204" pitchFamily="49" charset="0"/>
              </a:rPr>
              <a:t>(x) =</a:t>
            </a:r>
          </a:p>
          <a:p>
            <a:pPr marL="0">
              <a:lnSpc>
                <a:spcPct val="100000"/>
              </a:lnSpc>
            </a:pPr>
            <a:r>
              <a:rPr lang="en-US" sz="1400" b="1" dirty="0" smtClean="0">
                <a:solidFill>
                  <a:srgbClr val="800080"/>
                </a:solidFill>
                <a:latin typeface="Consolas" panose="020B0609020204030204" pitchFamily="49" charset="0"/>
              </a:rPr>
              <a:t>  if</a:t>
            </a:r>
            <a:r>
              <a:rPr lang="en-US" sz="1400" b="1" dirty="0" smtClean="0">
                <a:solidFill>
                  <a:srgbClr val="000000"/>
                </a:solidFill>
                <a:latin typeface="Consolas" panose="020B0609020204030204" pitchFamily="49" charset="0"/>
              </a:rPr>
              <a:t> </a:t>
            </a:r>
            <a:r>
              <a:rPr lang="en-US" sz="1400" b="1" i="1" dirty="0">
                <a:solidFill>
                  <a:srgbClr val="000080"/>
                </a:solidFill>
                <a:latin typeface="Consolas" panose="020B0609020204030204" pitchFamily="49" charset="0"/>
              </a:rPr>
              <a:t>now</a:t>
            </a:r>
            <a:r>
              <a:rPr lang="en-US" sz="1400" b="1" i="1" dirty="0">
                <a:solidFill>
                  <a:srgbClr val="000000"/>
                </a:solidFill>
                <a:latin typeface="Consolas" panose="020B0609020204030204" pitchFamily="49" charset="0"/>
              </a:rPr>
              <a:t> &gt;= deadline(x) </a:t>
            </a:r>
            <a:r>
              <a:rPr lang="en-US" sz="1400" b="1" i="1" dirty="0">
                <a:solidFill>
                  <a:srgbClr val="800080"/>
                </a:solidFill>
                <a:latin typeface="Consolas" panose="020B0609020204030204" pitchFamily="49" charset="0"/>
              </a:rPr>
              <a:t>and</a:t>
            </a:r>
            <a:r>
              <a:rPr lang="en-US" sz="1400" b="1" i="1" dirty="0">
                <a:solidFill>
                  <a:srgbClr val="000000"/>
                </a:solidFill>
                <a:latin typeface="Consolas" panose="020B0609020204030204" pitchFamily="49" charset="0"/>
              </a:rPr>
              <a:t> </a:t>
            </a:r>
            <a:r>
              <a:rPr lang="en-US" sz="1400" b="1" i="1" dirty="0">
                <a:solidFill>
                  <a:srgbClr val="000080"/>
                </a:solidFill>
                <a:latin typeface="Consolas" panose="020B0609020204030204" pitchFamily="49" charset="0"/>
              </a:rPr>
              <a:t>now</a:t>
            </a:r>
            <a:r>
              <a:rPr lang="en-US" sz="1400" b="1" i="1" dirty="0">
                <a:solidFill>
                  <a:srgbClr val="000000"/>
                </a:solidFill>
                <a:latin typeface="Consolas" panose="020B0609020204030204" pitchFamily="49" charset="0"/>
              </a:rPr>
              <a:t> &lt;= deadline(x) + span </a:t>
            </a:r>
            <a:r>
              <a:rPr lang="en-US" sz="1400" b="1" i="1" dirty="0">
                <a:solidFill>
                  <a:srgbClr val="800080"/>
                </a:solidFill>
                <a:latin typeface="Consolas" panose="020B0609020204030204" pitchFamily="49" charset="0"/>
              </a:rPr>
              <a:t>then</a:t>
            </a:r>
          </a:p>
          <a:p>
            <a:pPr marL="0">
              <a:lnSpc>
                <a:spcPct val="100000"/>
              </a:lnSpc>
            </a:pPr>
            <a:r>
              <a:rPr lang="en-US" sz="1400" b="1" dirty="0" smtClean="0">
                <a:solidFill>
                  <a:srgbClr val="000000"/>
                </a:solidFill>
                <a:latin typeface="Consolas" panose="020B0609020204030204" pitchFamily="49" charset="0"/>
              </a:rPr>
              <a:t>    </a:t>
            </a:r>
            <a:r>
              <a:rPr lang="en-US" sz="1400" b="1" dirty="0" err="1" smtClean="0">
                <a:solidFill>
                  <a:srgbClr val="000000"/>
                </a:solidFill>
                <a:latin typeface="Consolas" panose="020B0609020204030204" pitchFamily="49" charset="0"/>
              </a:rPr>
              <a:t>dir</a:t>
            </a:r>
            <a:r>
              <a:rPr lang="en-US" sz="1400" b="1" dirty="0" smtClean="0">
                <a:solidFill>
                  <a:srgbClr val="000000"/>
                </a:solidFill>
                <a:latin typeface="Consolas" panose="020B0609020204030204" pitchFamily="49" charset="0"/>
              </a:rPr>
              <a:t> </a:t>
            </a:r>
            <a:r>
              <a:rPr lang="en-US" sz="1400" b="1" dirty="0">
                <a:solidFill>
                  <a:srgbClr val="000000"/>
                </a:solidFill>
                <a:latin typeface="Consolas" panose="020B0609020204030204" pitchFamily="49" charset="0"/>
              </a:rPr>
              <a:t>:= close</a:t>
            </a:r>
          </a:p>
          <a:p>
            <a:pPr marL="0">
              <a:lnSpc>
                <a:spcPct val="100000"/>
              </a:lnSpc>
            </a:pPr>
            <a:endParaRPr lang="en-US" sz="1400" b="1" dirty="0">
              <a:latin typeface="Consolas" panose="020B0609020204030204" pitchFamily="49" charset="0"/>
            </a:endParaRPr>
          </a:p>
          <a:p>
            <a:pPr marL="0">
              <a:lnSpc>
                <a:spcPct val="100000"/>
              </a:lnSpc>
            </a:pPr>
            <a:r>
              <a:rPr lang="en-US" sz="1400" b="1" dirty="0">
                <a:solidFill>
                  <a:srgbClr val="800080"/>
                </a:solidFill>
                <a:latin typeface="Consolas" panose="020B0609020204030204" pitchFamily="49" charset="0"/>
              </a:rPr>
              <a:t>rule</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ClearDeadline</a:t>
            </a:r>
            <a:r>
              <a:rPr lang="en-US" sz="1400" b="1" dirty="0">
                <a:solidFill>
                  <a:srgbClr val="000000"/>
                </a:solidFill>
                <a:latin typeface="Consolas" panose="020B0609020204030204" pitchFamily="49" charset="0"/>
              </a:rPr>
              <a:t>(x) = </a:t>
            </a:r>
          </a:p>
          <a:p>
            <a:pPr marL="0">
              <a:lnSpc>
                <a:spcPct val="100000"/>
              </a:lnSpc>
            </a:pPr>
            <a:r>
              <a:rPr lang="en-US" sz="1400" b="1" dirty="0" smtClean="0">
                <a:solidFill>
                  <a:srgbClr val="800080"/>
                </a:solidFill>
                <a:latin typeface="Consolas" panose="020B0609020204030204" pitchFamily="49" charset="0"/>
              </a:rPr>
              <a:t>  if</a:t>
            </a:r>
            <a:r>
              <a:rPr lang="en-US" sz="1400" b="1" dirty="0" smtClean="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trackStatus</a:t>
            </a:r>
            <a:r>
              <a:rPr lang="en-US" sz="1400" b="1" dirty="0">
                <a:solidFill>
                  <a:srgbClr val="000000"/>
                </a:solidFill>
                <a:latin typeface="Consolas" panose="020B0609020204030204" pitchFamily="49" charset="0"/>
              </a:rPr>
              <a:t>(x) = empty </a:t>
            </a:r>
            <a:r>
              <a:rPr lang="en-US" sz="1400" b="1" dirty="0">
                <a:solidFill>
                  <a:srgbClr val="800080"/>
                </a:solidFill>
                <a:latin typeface="Consolas" panose="020B0609020204030204" pitchFamily="49" charset="0"/>
              </a:rPr>
              <a:t>and</a:t>
            </a:r>
            <a:r>
              <a:rPr lang="en-US" sz="1400" b="1" dirty="0">
                <a:solidFill>
                  <a:srgbClr val="000000"/>
                </a:solidFill>
                <a:latin typeface="Consolas" panose="020B0609020204030204" pitchFamily="49" charset="0"/>
              </a:rPr>
              <a:t> deadline(x) &lt; </a:t>
            </a:r>
            <a:r>
              <a:rPr lang="en-US" sz="1400" b="1" i="1" dirty="0">
                <a:solidFill>
                  <a:srgbClr val="000080"/>
                </a:solidFill>
                <a:latin typeface="Consolas" panose="020B0609020204030204" pitchFamily="49" charset="0"/>
              </a:rPr>
              <a:t>infinity</a:t>
            </a:r>
            <a:r>
              <a:rPr lang="en-US" sz="1400" b="1" i="1" dirty="0">
                <a:solidFill>
                  <a:srgbClr val="000000"/>
                </a:solidFill>
                <a:latin typeface="Consolas" panose="020B0609020204030204" pitchFamily="49" charset="0"/>
              </a:rPr>
              <a:t> </a:t>
            </a:r>
            <a:r>
              <a:rPr lang="en-US" sz="1400" b="1" i="1" dirty="0">
                <a:solidFill>
                  <a:srgbClr val="800080"/>
                </a:solidFill>
                <a:latin typeface="Consolas" panose="020B0609020204030204" pitchFamily="49" charset="0"/>
              </a:rPr>
              <a:t>then</a:t>
            </a:r>
          </a:p>
          <a:p>
            <a:pPr marL="0">
              <a:lnSpc>
                <a:spcPct val="100000"/>
              </a:lnSpc>
            </a:pPr>
            <a:r>
              <a:rPr lang="en-US" sz="1400" b="1" dirty="0" smtClean="0">
                <a:solidFill>
                  <a:srgbClr val="000000"/>
                </a:solidFill>
                <a:latin typeface="Consolas" panose="020B0609020204030204" pitchFamily="49" charset="0"/>
              </a:rPr>
              <a:t>    deadline(x</a:t>
            </a:r>
            <a:r>
              <a:rPr lang="en-US" sz="1400" b="1" dirty="0">
                <a:solidFill>
                  <a:srgbClr val="000000"/>
                </a:solidFill>
                <a:latin typeface="Consolas" panose="020B0609020204030204" pitchFamily="49" charset="0"/>
              </a:rPr>
              <a:t>) := </a:t>
            </a:r>
            <a:r>
              <a:rPr lang="en-US" sz="1400" b="1" i="1" dirty="0">
                <a:solidFill>
                  <a:srgbClr val="000080"/>
                </a:solidFill>
                <a:latin typeface="Consolas" panose="020B0609020204030204" pitchFamily="49" charset="0"/>
              </a:rPr>
              <a:t>infinity</a:t>
            </a:r>
          </a:p>
          <a:p>
            <a:pPr marL="0">
              <a:lnSpc>
                <a:spcPct val="100000"/>
              </a:lnSpc>
            </a:pPr>
            <a:endParaRPr lang="en-US" sz="1400" b="1" dirty="0">
              <a:latin typeface="Consolas" panose="020B0609020204030204" pitchFamily="49" charset="0"/>
            </a:endParaRPr>
          </a:p>
          <a:p>
            <a:pPr marL="0">
              <a:lnSpc>
                <a:spcPct val="100000"/>
              </a:lnSpc>
            </a:pPr>
            <a:r>
              <a:rPr lang="en-US" sz="1400" b="1" dirty="0">
                <a:solidFill>
                  <a:srgbClr val="800080"/>
                </a:solidFill>
                <a:latin typeface="Consolas" panose="020B0609020204030204" pitchFamily="49" charset="0"/>
              </a:rPr>
              <a:t>rule</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SignalOpen</a:t>
            </a:r>
            <a:r>
              <a:rPr lang="en-US" sz="1400" b="1" dirty="0">
                <a:solidFill>
                  <a:srgbClr val="000000"/>
                </a:solidFill>
                <a:latin typeface="Consolas" panose="020B0609020204030204" pitchFamily="49" charset="0"/>
              </a:rPr>
              <a:t> = </a:t>
            </a:r>
          </a:p>
          <a:p>
            <a:pPr marL="0">
              <a:lnSpc>
                <a:spcPct val="100000"/>
              </a:lnSpc>
            </a:pPr>
            <a:r>
              <a:rPr lang="en-US" sz="1400" b="1" dirty="0" smtClean="0">
                <a:solidFill>
                  <a:srgbClr val="800080"/>
                </a:solidFill>
                <a:latin typeface="Consolas" panose="020B0609020204030204" pitchFamily="49" charset="0"/>
              </a:rPr>
              <a:t>  if</a:t>
            </a:r>
            <a:r>
              <a:rPr lang="en-US" sz="1400" b="1" dirty="0" smtClean="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dir</a:t>
            </a:r>
            <a:r>
              <a:rPr lang="en-US" sz="1400" b="1" dirty="0">
                <a:solidFill>
                  <a:srgbClr val="000000"/>
                </a:solidFill>
                <a:latin typeface="Consolas" panose="020B0609020204030204" pitchFamily="49" charset="0"/>
              </a:rPr>
              <a:t> = close </a:t>
            </a:r>
            <a:r>
              <a:rPr lang="en-US" sz="1400" b="1" dirty="0">
                <a:solidFill>
                  <a:srgbClr val="800080"/>
                </a:solidFill>
                <a:latin typeface="Consolas" panose="020B0609020204030204" pitchFamily="49" charset="0"/>
              </a:rPr>
              <a:t>and</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safeToOpen</a:t>
            </a:r>
            <a:r>
              <a:rPr lang="en-US" sz="1400" b="1" dirty="0">
                <a:solidFill>
                  <a:srgbClr val="000000"/>
                </a:solidFill>
                <a:latin typeface="Consolas" panose="020B0609020204030204" pitchFamily="49" charset="0"/>
              </a:rPr>
              <a:t> </a:t>
            </a:r>
            <a:r>
              <a:rPr lang="en-US" sz="1400" b="1" dirty="0">
                <a:solidFill>
                  <a:srgbClr val="800080"/>
                </a:solidFill>
                <a:latin typeface="Consolas" panose="020B0609020204030204" pitchFamily="49" charset="0"/>
              </a:rPr>
              <a:t>then</a:t>
            </a:r>
          </a:p>
          <a:p>
            <a:pPr marL="0">
              <a:lnSpc>
                <a:spcPct val="100000"/>
              </a:lnSpc>
            </a:pPr>
            <a:r>
              <a:rPr lang="en-US" sz="1400" b="1" dirty="0" smtClean="0">
                <a:solidFill>
                  <a:srgbClr val="000000"/>
                </a:solidFill>
                <a:latin typeface="Consolas" panose="020B0609020204030204" pitchFamily="49" charset="0"/>
              </a:rPr>
              <a:t>    </a:t>
            </a:r>
            <a:r>
              <a:rPr lang="en-US" sz="1400" b="1" dirty="0" err="1" smtClean="0">
                <a:solidFill>
                  <a:srgbClr val="000000"/>
                </a:solidFill>
                <a:latin typeface="Consolas" panose="020B0609020204030204" pitchFamily="49" charset="0"/>
              </a:rPr>
              <a:t>dir</a:t>
            </a:r>
            <a:r>
              <a:rPr lang="en-US" sz="1400" b="1" dirty="0" smtClean="0">
                <a:solidFill>
                  <a:srgbClr val="000000"/>
                </a:solidFill>
                <a:latin typeface="Consolas" panose="020B0609020204030204" pitchFamily="49" charset="0"/>
              </a:rPr>
              <a:t> </a:t>
            </a:r>
            <a:r>
              <a:rPr lang="en-US" sz="1400" b="1" dirty="0">
                <a:solidFill>
                  <a:srgbClr val="000000"/>
                </a:solidFill>
                <a:latin typeface="Consolas" panose="020B0609020204030204" pitchFamily="49" charset="0"/>
              </a:rPr>
              <a:t>:= open</a:t>
            </a:r>
          </a:p>
          <a:p>
            <a:pPr marL="0">
              <a:lnSpc>
                <a:spcPct val="100000"/>
              </a:lnSpc>
            </a:pPr>
            <a:endParaRPr lang="en-US" sz="1400" b="1" dirty="0">
              <a:latin typeface="Consolas" panose="020B0609020204030204" pitchFamily="49" charset="0"/>
            </a:endParaRPr>
          </a:p>
          <a:p>
            <a:pPr marL="0">
              <a:lnSpc>
                <a:spcPct val="100000"/>
              </a:lnSpc>
            </a:pPr>
            <a:r>
              <a:rPr lang="en-US" sz="1400" b="1" dirty="0">
                <a:solidFill>
                  <a:srgbClr val="800080"/>
                </a:solidFill>
                <a:latin typeface="Consolas" panose="020B0609020204030204" pitchFamily="49" charset="0"/>
              </a:rPr>
              <a:t>derived</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safeToOpen</a:t>
            </a:r>
            <a:r>
              <a:rPr lang="en-US" sz="1400" b="1" dirty="0">
                <a:solidFill>
                  <a:srgbClr val="000000"/>
                </a:solidFill>
                <a:latin typeface="Consolas" panose="020B0609020204030204" pitchFamily="49" charset="0"/>
              </a:rPr>
              <a:t> = </a:t>
            </a:r>
          </a:p>
          <a:p>
            <a:pPr marL="0">
              <a:lnSpc>
                <a:spcPct val="100000"/>
              </a:lnSpc>
            </a:pPr>
            <a:r>
              <a:rPr lang="en-US" sz="1400" b="1" dirty="0" smtClean="0">
                <a:solidFill>
                  <a:srgbClr val="000000"/>
                </a:solidFill>
                <a:latin typeface="Consolas" panose="020B0609020204030204" pitchFamily="49" charset="0"/>
              </a:rPr>
              <a:t>  </a:t>
            </a:r>
            <a:r>
              <a:rPr lang="en-US" sz="1400" b="1" dirty="0" err="1" smtClean="0">
                <a:solidFill>
                  <a:srgbClr val="800080"/>
                </a:solidFill>
                <a:latin typeface="Consolas" panose="020B0609020204030204" pitchFamily="49" charset="0"/>
              </a:rPr>
              <a:t>forall</a:t>
            </a:r>
            <a:r>
              <a:rPr lang="en-US" sz="1400" b="1" dirty="0" smtClean="0">
                <a:solidFill>
                  <a:srgbClr val="000000"/>
                </a:solidFill>
                <a:latin typeface="Consolas" panose="020B0609020204030204" pitchFamily="49" charset="0"/>
              </a:rPr>
              <a:t> </a:t>
            </a:r>
            <a:r>
              <a:rPr lang="en-US" sz="1400" b="1" dirty="0">
                <a:solidFill>
                  <a:srgbClr val="000000"/>
                </a:solidFill>
                <a:latin typeface="Consolas" panose="020B0609020204030204" pitchFamily="49" charset="0"/>
              </a:rPr>
              <a:t>t </a:t>
            </a:r>
            <a:r>
              <a:rPr lang="en-US" sz="1400" b="1" dirty="0">
                <a:solidFill>
                  <a:srgbClr val="800080"/>
                </a:solidFill>
                <a:latin typeface="Consolas" panose="020B0609020204030204" pitchFamily="49" charset="0"/>
              </a:rPr>
              <a:t>in</a:t>
            </a:r>
            <a:r>
              <a:rPr lang="en-US" sz="1400" b="1" dirty="0">
                <a:solidFill>
                  <a:srgbClr val="000000"/>
                </a:solidFill>
                <a:latin typeface="Consolas" panose="020B0609020204030204" pitchFamily="49" charset="0"/>
              </a:rPr>
              <a:t> Track </a:t>
            </a:r>
            <a:r>
              <a:rPr lang="en-US" sz="1400" b="1" dirty="0">
                <a:solidFill>
                  <a:srgbClr val="800080"/>
                </a:solidFill>
                <a:latin typeface="Consolas" panose="020B0609020204030204" pitchFamily="49" charset="0"/>
              </a:rPr>
              <a:t>holds</a:t>
            </a:r>
            <a:r>
              <a:rPr lang="en-US" sz="1400" b="1" dirty="0">
                <a:solidFill>
                  <a:srgbClr val="000000"/>
                </a:solidFill>
                <a:latin typeface="Consolas" panose="020B0609020204030204" pitchFamily="49" charset="0"/>
              </a:rPr>
              <a:t> </a:t>
            </a:r>
            <a:r>
              <a:rPr lang="en-US" sz="1400" b="1" dirty="0" smtClean="0">
                <a:solidFill>
                  <a:srgbClr val="000000"/>
                </a:solidFill>
                <a:latin typeface="Consolas" panose="020B0609020204030204" pitchFamily="49" charset="0"/>
              </a:rPr>
              <a:t/>
            </a:r>
            <a:br>
              <a:rPr lang="en-US" sz="1400" b="1" dirty="0" smtClean="0">
                <a:solidFill>
                  <a:srgbClr val="000000"/>
                </a:solidFill>
                <a:latin typeface="Consolas" panose="020B0609020204030204" pitchFamily="49" charset="0"/>
              </a:rPr>
            </a:br>
            <a:r>
              <a:rPr lang="en-US" sz="1400" b="1" dirty="0" smtClean="0">
                <a:solidFill>
                  <a:srgbClr val="000000"/>
                </a:solidFill>
                <a:latin typeface="Consolas" panose="020B0609020204030204" pitchFamily="49" charset="0"/>
              </a:rPr>
              <a:t>     </a:t>
            </a:r>
            <a:r>
              <a:rPr lang="en-US" sz="1400" b="1" dirty="0" err="1" smtClean="0">
                <a:solidFill>
                  <a:srgbClr val="000000"/>
                </a:solidFill>
                <a:latin typeface="Consolas" panose="020B0609020204030204" pitchFamily="49" charset="0"/>
              </a:rPr>
              <a:t>trackStatus</a:t>
            </a:r>
            <a:r>
              <a:rPr lang="en-US" sz="1400" b="1" dirty="0" smtClean="0">
                <a:solidFill>
                  <a:srgbClr val="000000"/>
                </a:solidFill>
                <a:latin typeface="Consolas" panose="020B0609020204030204" pitchFamily="49" charset="0"/>
              </a:rPr>
              <a:t>(t</a:t>
            </a:r>
            <a:r>
              <a:rPr lang="en-US" sz="1400" b="1" dirty="0">
                <a:solidFill>
                  <a:srgbClr val="000000"/>
                </a:solidFill>
                <a:latin typeface="Consolas" panose="020B0609020204030204" pitchFamily="49" charset="0"/>
              </a:rPr>
              <a:t>) = </a:t>
            </a:r>
            <a:r>
              <a:rPr lang="en-US" sz="1400" b="1" dirty="0" smtClean="0">
                <a:solidFill>
                  <a:srgbClr val="000000"/>
                </a:solidFill>
                <a:latin typeface="Consolas" panose="020B0609020204030204" pitchFamily="49" charset="0"/>
              </a:rPr>
              <a:t>empty </a:t>
            </a:r>
            <a:r>
              <a:rPr lang="en-US" sz="1400" b="1" dirty="0" smtClean="0">
                <a:solidFill>
                  <a:srgbClr val="800080"/>
                </a:solidFill>
                <a:latin typeface="Consolas" panose="020B0609020204030204" pitchFamily="49" charset="0"/>
              </a:rPr>
              <a:t>or</a:t>
            </a:r>
            <a:r>
              <a:rPr lang="en-US" sz="1400" b="1" dirty="0" smtClean="0">
                <a:solidFill>
                  <a:srgbClr val="000000"/>
                </a:solidFill>
                <a:latin typeface="Consolas" panose="020B0609020204030204" pitchFamily="49" charset="0"/>
              </a:rPr>
              <a:t> </a:t>
            </a:r>
            <a:r>
              <a:rPr lang="en-US" sz="1400" b="1" dirty="0">
                <a:solidFill>
                  <a:srgbClr val="000000"/>
                </a:solidFill>
                <a:latin typeface="Consolas" panose="020B0609020204030204" pitchFamily="49" charset="0"/>
              </a:rPr>
              <a:t>(</a:t>
            </a:r>
            <a:r>
              <a:rPr lang="en-US" sz="1400" b="1" i="1" dirty="0">
                <a:solidFill>
                  <a:srgbClr val="000080"/>
                </a:solidFill>
                <a:latin typeface="Consolas" panose="020B0609020204030204" pitchFamily="49" charset="0"/>
              </a:rPr>
              <a:t>now</a:t>
            </a:r>
            <a:r>
              <a:rPr lang="en-US" sz="1400" b="1" i="1" dirty="0">
                <a:solidFill>
                  <a:srgbClr val="000000"/>
                </a:solidFill>
                <a:latin typeface="Consolas" panose="020B0609020204030204" pitchFamily="49" charset="0"/>
              </a:rPr>
              <a:t> + </a:t>
            </a:r>
            <a:r>
              <a:rPr lang="en-US" sz="1400" b="1" i="1" dirty="0" err="1">
                <a:solidFill>
                  <a:srgbClr val="000000"/>
                </a:solidFill>
                <a:latin typeface="Consolas" panose="020B0609020204030204" pitchFamily="49" charset="0"/>
              </a:rPr>
              <a:t>dopen</a:t>
            </a:r>
            <a:r>
              <a:rPr lang="en-US" sz="1400" b="1" i="1" dirty="0">
                <a:solidFill>
                  <a:srgbClr val="000000"/>
                </a:solidFill>
                <a:latin typeface="Consolas" panose="020B0609020204030204" pitchFamily="49" charset="0"/>
              </a:rPr>
              <a:t>) &lt; deadline(t</a:t>
            </a:r>
            <a:r>
              <a:rPr lang="en-US" sz="1400" b="1" i="1" dirty="0" smtClean="0">
                <a:solidFill>
                  <a:srgbClr val="000000"/>
                </a:solidFill>
                <a:latin typeface="Consolas" panose="020B0609020204030204" pitchFamily="49" charset="0"/>
              </a:rPr>
              <a:t>)</a:t>
            </a:r>
            <a:endParaRPr lang="en-US" sz="1400" b="1" i="1" dirty="0">
              <a:solidFill>
                <a:srgbClr val="000000"/>
              </a:solidFill>
              <a:latin typeface="Consolas" panose="020B0609020204030204" pitchFamily="49" charset="0"/>
            </a:endParaRPr>
          </a:p>
        </p:txBody>
      </p:sp>
      <p:pic>
        <p:nvPicPr>
          <p:cNvPr id="4" name="Bild 2"/>
          <p:cNvPicPr>
            <a:picLocks noChangeAspect="1"/>
          </p:cNvPicPr>
          <p:nvPr/>
        </p:nvPicPr>
        <p:blipFill rotWithShape="1">
          <a:blip r:embed="rId3">
            <a:extLst>
              <a:ext uri="{28A0092B-C50C-407E-A947-70E740481C1C}">
                <a14:useLocalDpi xmlns:a14="http://schemas.microsoft.com/office/drawing/2010/main" val="0"/>
              </a:ext>
            </a:extLst>
          </a:blip>
          <a:srcRect t="40714" r="1355" b="10429"/>
          <a:stretch/>
        </p:blipFill>
        <p:spPr>
          <a:xfrm>
            <a:off x="2591272" y="260648"/>
            <a:ext cx="6552728" cy="2160240"/>
          </a:xfrm>
          <a:prstGeom prst="rect">
            <a:avLst/>
          </a:prstGeom>
        </p:spPr>
      </p:pic>
      <p:sp>
        <p:nvSpPr>
          <p:cNvPr id="6" name="AutoShape 27"/>
          <p:cNvSpPr>
            <a:spLocks noChangeArrowheads="1"/>
          </p:cNvSpPr>
          <p:nvPr/>
        </p:nvSpPr>
        <p:spPr bwMode="auto">
          <a:xfrm>
            <a:off x="7164288" y="2492896"/>
            <a:ext cx="1361521" cy="635719"/>
          </a:xfrm>
          <a:prstGeom prst="wedgeRoundRectCallout">
            <a:avLst>
              <a:gd name="adj1" fmla="val -140768"/>
              <a:gd name="adj2" fmla="val -19886"/>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defined</a:t>
            </a:r>
            <a:r>
              <a:rPr lang="de-DE" sz="1600" dirty="0" smtClean="0">
                <a:latin typeface="+mj-lt"/>
                <a:ea typeface="Fira Sans Book" panose="020B0503050000020004" pitchFamily="34" charset="0"/>
              </a:rPr>
              <a:t> in </a:t>
            </a:r>
            <a:r>
              <a:rPr lang="de-DE" sz="1600" dirty="0" err="1" smtClean="0">
                <a:latin typeface="+mj-lt"/>
                <a:ea typeface="Fira Sans Book" panose="020B0503050000020004" pitchFamily="34" charset="0"/>
              </a:rPr>
              <a:t>MathPlugin</a:t>
            </a:r>
            <a:endParaRPr lang="de-DE" sz="1600" dirty="0">
              <a:latin typeface="+mj-lt"/>
              <a:ea typeface="Fira Sans Book" panose="020B0503050000020004" pitchFamily="34" charset="0"/>
            </a:endParaRPr>
          </a:p>
        </p:txBody>
      </p:sp>
      <p:sp>
        <p:nvSpPr>
          <p:cNvPr id="7" name="AutoShape 27"/>
          <p:cNvSpPr>
            <a:spLocks noChangeArrowheads="1"/>
          </p:cNvSpPr>
          <p:nvPr/>
        </p:nvSpPr>
        <p:spPr bwMode="auto">
          <a:xfrm>
            <a:off x="539552" y="1484784"/>
            <a:ext cx="2123331" cy="635719"/>
          </a:xfrm>
          <a:prstGeom prst="wedgeRoundRectCallout">
            <a:avLst>
              <a:gd name="adj1" fmla="val 107682"/>
              <a:gd name="adj2" fmla="val 134777"/>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logical</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operators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are</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and</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or</a:t>
            </a:r>
            <a:r>
              <a:rPr lang="de-DE" sz="1600" dirty="0" smtClean="0">
                <a:latin typeface="+mj-lt"/>
                <a:ea typeface="Fira Sans Book" panose="020B0503050000020004" pitchFamily="34" charset="0"/>
              </a:rPr>
              <a:t>", "</a:t>
            </a:r>
            <a:r>
              <a:rPr lang="de-DE" sz="1600" b="1" dirty="0" smtClean="0">
                <a:latin typeface="+mj-lt"/>
                <a:ea typeface="Fira Sans Book" panose="020B0503050000020004" pitchFamily="34" charset="0"/>
              </a:rPr>
              <a:t>not</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9" name="AutoShape 27"/>
          <p:cNvSpPr>
            <a:spLocks noChangeArrowheads="1"/>
          </p:cNvSpPr>
          <p:nvPr/>
        </p:nvSpPr>
        <p:spPr bwMode="auto">
          <a:xfrm>
            <a:off x="7164287" y="3307864"/>
            <a:ext cx="1361521" cy="635719"/>
          </a:xfrm>
          <a:prstGeom prst="wedgeRoundRectCallout">
            <a:avLst>
              <a:gd name="adj1" fmla="val -363191"/>
              <a:gd name="adj2" fmla="val -81751"/>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defined</a:t>
            </a:r>
            <a:r>
              <a:rPr lang="de-DE" sz="1600" dirty="0" smtClean="0">
                <a:latin typeface="+mj-lt"/>
                <a:ea typeface="Fira Sans Book" panose="020B0503050000020004" pitchFamily="34" charset="0"/>
              </a:rPr>
              <a:t> in </a:t>
            </a:r>
            <a:r>
              <a:rPr lang="de-DE" sz="1600" dirty="0" err="1" smtClean="0">
                <a:latin typeface="+mj-lt"/>
                <a:ea typeface="Fira Sans Book" panose="020B0503050000020004" pitchFamily="34" charset="0"/>
              </a:rPr>
              <a:t>TimePlugin</a:t>
            </a:r>
            <a:endParaRPr lang="de-DE" sz="1600" dirty="0">
              <a:latin typeface="+mj-lt"/>
              <a:ea typeface="Fira Sans Book" panose="020B0503050000020004" pitchFamily="34" charset="0"/>
            </a:endParaRPr>
          </a:p>
        </p:txBody>
      </p:sp>
      <p:sp>
        <p:nvSpPr>
          <p:cNvPr id="11" name="AutoShape 27"/>
          <p:cNvSpPr>
            <a:spLocks noChangeArrowheads="1"/>
          </p:cNvSpPr>
          <p:nvPr/>
        </p:nvSpPr>
        <p:spPr bwMode="auto">
          <a:xfrm>
            <a:off x="3923928" y="4581129"/>
            <a:ext cx="1872208" cy="360040"/>
          </a:xfrm>
          <a:prstGeom prst="wedgeRoundRectCallout">
            <a:avLst>
              <a:gd name="adj1" fmla="val -99228"/>
              <a:gd name="adj2" fmla="val -50695"/>
              <a:gd name="adj3" fmla="val 16667"/>
            </a:avLst>
          </a:prstGeom>
          <a:solidFill>
            <a:schemeClr val="bg1">
              <a:lumMod val="85000"/>
            </a:schemeClr>
          </a:solidFill>
          <a:ln w="12700">
            <a:solidFill>
              <a:schemeClr val="tx1"/>
            </a:solidFill>
            <a:miter lim="800000"/>
            <a:headEnd type="none" w="sm" len="sm"/>
            <a:tailEnd type="none" w="sm" len="sm"/>
          </a:ln>
        </p:spPr>
        <p:txBody>
          <a:bodyPr/>
          <a:lstStyle/>
          <a:p>
            <a:pPr algn="ctr"/>
            <a:r>
              <a:rPr lang="de-DE" sz="1600" dirty="0" err="1" smtClean="0">
                <a:latin typeface="+mj-lt"/>
                <a:ea typeface="Fira Sans Book" panose="020B0503050000020004" pitchFamily="34" charset="0"/>
              </a:rPr>
              <a:t>comparison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b="1" dirty="0" smtClean="0">
                <a:latin typeface="+mj-lt"/>
                <a:ea typeface="Fira Sans Book" panose="020B0503050000020004" pitchFamily="34" charset="0"/>
              </a:rPr>
              <a:t>=</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13" name="AutoShape 27"/>
          <p:cNvSpPr>
            <a:spLocks noChangeArrowheads="1"/>
          </p:cNvSpPr>
          <p:nvPr/>
        </p:nvSpPr>
        <p:spPr bwMode="auto">
          <a:xfrm>
            <a:off x="2987537" y="5454667"/>
            <a:ext cx="2664583" cy="566621"/>
          </a:xfrm>
          <a:prstGeom prst="wedgeRoundRectCallout">
            <a:avLst>
              <a:gd name="adj1" fmla="val -108159"/>
              <a:gd name="adj2" fmla="val 2698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a:t>
            </a:r>
            <a:r>
              <a:rPr lang="de-DE" sz="1600" dirty="0" err="1" smtClean="0">
                <a:latin typeface="+mj-lt"/>
                <a:ea typeface="Fira Sans Book" panose="020B0503050000020004" pitchFamily="34" charset="0"/>
              </a:rPr>
              <a:t>safeToOpen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 </a:t>
            </a:r>
            <a:r>
              <a:rPr lang="de-DE" sz="1600" b="1" dirty="0" err="1" smtClean="0">
                <a:latin typeface="+mj-lt"/>
                <a:ea typeface="Fira Sans Book" panose="020B0503050000020004" pitchFamily="34" charset="0"/>
              </a:rPr>
              <a:t>derived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function</a:t>
            </a:r>
            <a:r>
              <a:rPr lang="de-DE" sz="1600" dirty="0" smtClean="0">
                <a:latin typeface="+mj-lt"/>
                <a:ea typeface="Fira Sans Book" panose="020B0503050000020004" pitchFamily="34" charset="0"/>
              </a:rPr>
              <a:t>, not a </a:t>
            </a:r>
            <a:r>
              <a:rPr lang="de-DE" sz="1600" dirty="0" err="1" smtClean="0">
                <a:latin typeface="+mj-lt"/>
                <a:ea typeface="Fira Sans Book" panose="020B0503050000020004" pitchFamily="34" charset="0"/>
              </a:rPr>
              <a:t>rule</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2811549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body" idx="1"/>
          </p:nvPr>
        </p:nvSpPr>
        <p:spPr>
          <a:xfrm>
            <a:off x="809625" y="1752600"/>
            <a:ext cx="7834313" cy="3657600"/>
          </a:xfrm>
        </p:spPr>
        <p:txBody>
          <a:bodyPr/>
          <a:lstStyle/>
          <a:p>
            <a:pPr marL="0">
              <a:lnSpc>
                <a:spcPct val="100000"/>
              </a:lnSpc>
            </a:pPr>
            <a:endParaRPr lang="de-DE" sz="1600" dirty="0" smtClean="0">
              <a:latin typeface="Consolas" panose="020B0609020204030204" pitchFamily="49" charset="0"/>
            </a:endParaRPr>
          </a:p>
          <a:p>
            <a:pPr marL="0">
              <a:lnSpc>
                <a:spcPct val="100000"/>
              </a:lnSpc>
            </a:pPr>
            <a:endParaRPr lang="de-DE" sz="1600" dirty="0">
              <a:latin typeface="Consolas" panose="020B0609020204030204" pitchFamily="49" charset="0"/>
            </a:endParaRPr>
          </a:p>
          <a:p>
            <a:pPr marL="0">
              <a:lnSpc>
                <a:spcPct val="100000"/>
              </a:lnSpc>
            </a:pPr>
            <a:endParaRPr lang="de-DE" sz="1600" dirty="0" smtClean="0">
              <a:latin typeface="Consolas" panose="020B0609020204030204" pitchFamily="49" charset="0"/>
            </a:endParaRPr>
          </a:p>
          <a:p>
            <a:pPr marL="0">
              <a:lnSpc>
                <a:spcPct val="100000"/>
              </a:lnSpc>
            </a:pPr>
            <a:endParaRPr lang="en-US" sz="1600" dirty="0">
              <a:latin typeface="Consolas" panose="020B0609020204030204" pitchFamily="49" charset="0"/>
            </a:endParaRPr>
          </a:p>
          <a:p>
            <a:pPr marL="0">
              <a:lnSpc>
                <a:spcPct val="100000"/>
              </a:lnSpc>
            </a:pPr>
            <a:r>
              <a:rPr lang="en-US" sz="1600" b="1" dirty="0">
                <a:solidFill>
                  <a:srgbClr val="800080"/>
                </a:solidFill>
                <a:latin typeface="Consolas" panose="020B0609020204030204" pitchFamily="49" charset="0"/>
              </a:rPr>
              <a:t>rule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GateControl</a:t>
            </a:r>
            <a:r>
              <a:rPr lang="en-US" sz="1600" b="1" dirty="0">
                <a:solidFill>
                  <a:srgbClr val="000000"/>
                </a:solidFill>
                <a:latin typeface="Consolas" panose="020B0609020204030204" pitchFamily="49" charset="0"/>
              </a:rPr>
              <a:t> =  </a:t>
            </a:r>
          </a:p>
          <a:p>
            <a:pPr marL="0">
              <a:lnSpc>
                <a:spcPct val="100000"/>
              </a:lnSpc>
            </a:pPr>
            <a:r>
              <a:rPr lang="en-US" sz="1600" b="1" dirty="0">
                <a:solidFill>
                  <a:srgbClr val="800080"/>
                </a:solidFill>
                <a:latin typeface="Consolas" panose="020B0609020204030204" pitchFamily="49" charset="0"/>
              </a:rPr>
              <a:t> </a:t>
            </a:r>
            <a:r>
              <a:rPr lang="en-US" sz="1600" b="1" dirty="0" smtClean="0">
                <a:solidFill>
                  <a:srgbClr val="800080"/>
                </a:solidFill>
                <a:latin typeface="Consolas" panose="020B0609020204030204" pitchFamily="49" charset="0"/>
              </a:rPr>
              <a:t> par</a:t>
            </a:r>
            <a:endParaRPr lang="en-US" sz="1600" b="1" dirty="0">
              <a:solidFill>
                <a:srgbClr val="800080"/>
              </a:solidFill>
              <a:latin typeface="Consolas" panose="020B0609020204030204" pitchFamily="49" charset="0"/>
            </a:endParaRPr>
          </a:p>
          <a:p>
            <a:pPr marL="0">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dir</a:t>
            </a:r>
            <a:r>
              <a:rPr lang="en-US" sz="1600" b="1" dirty="0">
                <a:solidFill>
                  <a:srgbClr val="000000"/>
                </a:solidFill>
                <a:latin typeface="Consolas" panose="020B0609020204030204" pitchFamily="49" charset="0"/>
              </a:rPr>
              <a:t> = open </a:t>
            </a:r>
            <a:r>
              <a:rPr lang="en-US" sz="1600" b="1" dirty="0">
                <a:solidFill>
                  <a:srgbClr val="800080"/>
                </a:solidFill>
                <a:latin typeface="Consolas" panose="020B0609020204030204" pitchFamily="49" charset="0"/>
              </a:rPr>
              <a:t>and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gateState</a:t>
            </a:r>
            <a:r>
              <a:rPr lang="en-US" sz="1600" b="1" dirty="0">
                <a:solidFill>
                  <a:srgbClr val="000000"/>
                </a:solidFill>
                <a:latin typeface="Consolas" panose="020B0609020204030204" pitchFamily="49" charset="0"/>
              </a:rPr>
              <a:t> = closed </a:t>
            </a:r>
            <a:r>
              <a:rPr lang="en-US" sz="1600" b="1" dirty="0">
                <a:solidFill>
                  <a:srgbClr val="800080"/>
                </a:solidFill>
                <a:latin typeface="Consolas" panose="020B0609020204030204" pitchFamily="49" charset="0"/>
              </a:rPr>
              <a:t>then</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gateState</a:t>
            </a:r>
            <a:r>
              <a:rPr lang="en-US" sz="1600" b="1" dirty="0">
                <a:solidFill>
                  <a:srgbClr val="000000"/>
                </a:solidFill>
                <a:latin typeface="Consolas" panose="020B0609020204030204" pitchFamily="49" charset="0"/>
              </a:rPr>
              <a:t> := opened</a:t>
            </a:r>
          </a:p>
          <a:p>
            <a:pPr marL="0">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dir</a:t>
            </a:r>
            <a:r>
              <a:rPr lang="en-US" sz="1600" b="1" dirty="0">
                <a:solidFill>
                  <a:srgbClr val="000000"/>
                </a:solidFill>
                <a:latin typeface="Consolas" panose="020B0609020204030204" pitchFamily="49" charset="0"/>
              </a:rPr>
              <a:t> = close </a:t>
            </a:r>
            <a:r>
              <a:rPr lang="en-US" sz="1600" b="1" dirty="0">
                <a:solidFill>
                  <a:srgbClr val="800080"/>
                </a:solidFill>
                <a:latin typeface="Consolas" panose="020B0609020204030204" pitchFamily="49" charset="0"/>
              </a:rPr>
              <a:t>and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gateState</a:t>
            </a:r>
            <a:r>
              <a:rPr lang="en-US" sz="1600" b="1" dirty="0">
                <a:solidFill>
                  <a:srgbClr val="000000"/>
                </a:solidFill>
                <a:latin typeface="Consolas" panose="020B0609020204030204" pitchFamily="49" charset="0"/>
              </a:rPr>
              <a:t> = opened </a:t>
            </a:r>
            <a:r>
              <a:rPr lang="en-US" sz="1600" b="1" dirty="0">
                <a:solidFill>
                  <a:srgbClr val="800080"/>
                </a:solidFill>
                <a:latin typeface="Consolas" panose="020B0609020204030204" pitchFamily="49" charset="0"/>
              </a:rPr>
              <a:t>then</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gateState</a:t>
            </a:r>
            <a:r>
              <a:rPr lang="en-US" sz="1600" b="1" dirty="0">
                <a:solidFill>
                  <a:srgbClr val="000000"/>
                </a:solidFill>
                <a:latin typeface="Consolas" panose="020B0609020204030204" pitchFamily="49" charset="0"/>
              </a:rPr>
              <a:t> := closed</a:t>
            </a:r>
          </a:p>
          <a:p>
            <a:pPr marL="0">
              <a:lnSpc>
                <a:spcPct val="100000"/>
              </a:lnSpc>
            </a:pPr>
            <a:r>
              <a:rPr lang="en-US" sz="1600" b="1" dirty="0" smtClean="0">
                <a:solidFill>
                  <a:srgbClr val="800080"/>
                </a:solidFill>
                <a:latin typeface="Consolas" panose="020B0609020204030204" pitchFamily="49" charset="0"/>
              </a:rPr>
              <a:t>  </a:t>
            </a:r>
            <a:r>
              <a:rPr lang="en-US" sz="1600" b="1" dirty="0" err="1" smtClean="0">
                <a:solidFill>
                  <a:srgbClr val="800080"/>
                </a:solidFill>
                <a:latin typeface="Consolas" panose="020B0609020204030204" pitchFamily="49" charset="0"/>
              </a:rPr>
              <a:t>endpar</a:t>
            </a:r>
            <a:endParaRPr lang="en-US" sz="1600" dirty="0">
              <a:latin typeface="Consolas" panose="020B0609020204030204" pitchFamily="49" charset="0"/>
            </a:endParaRPr>
          </a:p>
        </p:txBody>
      </p:sp>
      <p:pic>
        <p:nvPicPr>
          <p:cNvPr id="4" name="Bild 2"/>
          <p:cNvPicPr>
            <a:picLocks noChangeAspect="1"/>
          </p:cNvPicPr>
          <p:nvPr/>
        </p:nvPicPr>
        <p:blipFill rotWithShape="1">
          <a:blip r:embed="rId3">
            <a:extLst>
              <a:ext uri="{28A0092B-C50C-407E-A947-70E740481C1C}">
                <a14:useLocalDpi xmlns:a14="http://schemas.microsoft.com/office/drawing/2010/main" val="0"/>
              </a:ext>
            </a:extLst>
          </a:blip>
          <a:srcRect t="89572" r="271" b="-973"/>
          <a:stretch/>
        </p:blipFill>
        <p:spPr>
          <a:xfrm>
            <a:off x="683568" y="1340768"/>
            <a:ext cx="6624736" cy="504056"/>
          </a:xfrm>
          <a:prstGeom prst="rect">
            <a:avLst/>
          </a:prstGeom>
        </p:spPr>
      </p:pic>
      <p:sp>
        <p:nvSpPr>
          <p:cNvPr id="6" name="AutoShape 27"/>
          <p:cNvSpPr>
            <a:spLocks noChangeArrowheads="1"/>
          </p:cNvSpPr>
          <p:nvPr/>
        </p:nvSpPr>
        <p:spPr bwMode="auto">
          <a:xfrm>
            <a:off x="3851920" y="1988840"/>
            <a:ext cx="3168352" cy="792088"/>
          </a:xfrm>
          <a:prstGeom prst="wedgeRoundRectCallout">
            <a:avLst>
              <a:gd name="adj1" fmla="val -90814"/>
              <a:gd name="adj2" fmla="val -8887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The </a:t>
            </a:r>
            <a:r>
              <a:rPr lang="de-DE" sz="1600" dirty="0" err="1" smtClean="0">
                <a:latin typeface="+mj-lt"/>
                <a:ea typeface="Fira Sans Book" panose="020B0503050000020004" pitchFamily="34" charset="0"/>
              </a:rPr>
              <a:t>rule</a:t>
            </a:r>
            <a:r>
              <a:rPr lang="de-DE" sz="1600" dirty="0" smtClean="0">
                <a:latin typeface="+mj-lt"/>
                <a:ea typeface="Fira Sans Book" panose="020B0503050000020004" pitchFamily="34" charset="0"/>
              </a:rPr>
              <a:t> "Switch"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not </a:t>
            </a:r>
            <a:r>
              <a:rPr lang="de-DE" sz="1600" dirty="0" err="1" smtClean="0">
                <a:latin typeface="+mj-lt"/>
                <a:ea typeface="Fira Sans Book" panose="020B0503050000020004" pitchFamily="34" charset="0"/>
              </a:rPr>
              <a:t>predefined</a:t>
            </a:r>
            <a:r>
              <a:rPr lang="de-DE" sz="1600" dirty="0" smtClean="0">
                <a:latin typeface="+mj-lt"/>
                <a:ea typeface="Fira Sans Book" panose="020B0503050000020004" pitchFamily="34" charset="0"/>
              </a:rPr>
              <a:t> in </a:t>
            </a:r>
            <a:r>
              <a:rPr lang="de-DE" sz="1600" dirty="0" err="1" smtClean="0">
                <a:latin typeface="+mj-lt"/>
                <a:ea typeface="Fira Sans Book" panose="020B0503050000020004" pitchFamily="34" charset="0"/>
              </a:rPr>
              <a:t>CoreASM</a:t>
            </a:r>
            <a:r>
              <a:rPr lang="de-DE" sz="1600" dirty="0" smtClean="0">
                <a:latin typeface="+mj-lt"/>
                <a:ea typeface="Fira Sans Book" panose="020B0503050000020004" pitchFamily="34" charset="0"/>
              </a:rPr>
              <a:t>. </a:t>
            </a:r>
            <a:br>
              <a:rPr lang="de-DE" sz="1600" dirty="0" smtClean="0">
                <a:latin typeface="+mj-lt"/>
                <a:ea typeface="Fira Sans Book" panose="020B0503050000020004" pitchFamily="34" charset="0"/>
              </a:rPr>
            </a:br>
            <a:r>
              <a:rPr lang="de-DE" sz="1600" dirty="0" smtClean="0">
                <a:latin typeface="+mj-lt"/>
                <a:ea typeface="Fira Sans Book" panose="020B0503050000020004" pitchFamily="34" charset="0"/>
              </a:rPr>
              <a:t>Thus, </a:t>
            </a:r>
            <a:r>
              <a:rPr lang="de-DE" sz="1600" dirty="0" err="1" smtClean="0">
                <a:latin typeface="+mj-lt"/>
                <a:ea typeface="Fira Sans Book" panose="020B0503050000020004" pitchFamily="34" charset="0"/>
              </a:rPr>
              <a:t>we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simulate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its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behaviour</a:t>
            </a:r>
            <a:r>
              <a:rPr lang="de-DE" sz="1600" dirty="0" smtClean="0">
                <a:latin typeface="+mj-lt"/>
                <a:ea typeface="Fira Sans Book" panose="020B0503050000020004" pitchFamily="34" charset="0"/>
              </a:rPr>
              <a:t>. </a:t>
            </a:r>
            <a:endParaRPr lang="de-DE" sz="1600" dirty="0">
              <a:latin typeface="+mj-lt"/>
              <a:ea typeface="Fira Sans Book" panose="020B0503050000020004" pitchFamily="34" charset="0"/>
            </a:endParaRPr>
          </a:p>
        </p:txBody>
      </p:sp>
      <p:sp>
        <p:nvSpPr>
          <p:cNvPr id="7" name="AutoShape 27"/>
          <p:cNvSpPr>
            <a:spLocks noChangeArrowheads="1"/>
          </p:cNvSpPr>
          <p:nvPr/>
        </p:nvSpPr>
        <p:spPr bwMode="auto">
          <a:xfrm>
            <a:off x="2699792" y="4221088"/>
            <a:ext cx="4608512" cy="792088"/>
          </a:xfrm>
          <a:prstGeom prst="wedgeRoundRectCallout">
            <a:avLst>
              <a:gd name="adj1" fmla="val -73746"/>
              <a:gd name="adj2" fmla="val -114943"/>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The </a:t>
            </a:r>
            <a:r>
              <a:rPr lang="de-DE" sz="1600" dirty="0" err="1" smtClean="0">
                <a:latin typeface="+mj-lt"/>
                <a:ea typeface="Fira Sans Book" panose="020B0503050000020004" pitchFamily="34" charset="0"/>
              </a:rPr>
              <a:t>conditional</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rule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if</a:t>
            </a:r>
            <a:r>
              <a:rPr lang="de-DE" sz="1600" b="1" dirty="0">
                <a:latin typeface="+mj-lt"/>
                <a:ea typeface="Fira Sans Book" panose="020B0503050000020004" pitchFamily="34" charset="0"/>
              </a:rPr>
              <a:t> </a:t>
            </a:r>
            <a:r>
              <a:rPr lang="de-DE" sz="1600" b="1"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then</a:t>
            </a:r>
            <a:r>
              <a:rPr lang="de-DE" sz="1600" b="1" dirty="0" smtClean="0">
                <a:latin typeface="+mj-lt"/>
                <a:ea typeface="Fira Sans Book" panose="020B0503050000020004" pitchFamily="34" charset="0"/>
              </a:rPr>
              <a:t> … </a:t>
            </a:r>
            <a:r>
              <a:rPr lang="de-DE" sz="1600" b="1" dirty="0" err="1" smtClean="0">
                <a:latin typeface="+mj-lt"/>
                <a:ea typeface="Fira Sans Book" panose="020B0503050000020004" pitchFamily="34" charset="0"/>
              </a:rPr>
              <a:t>else</a:t>
            </a:r>
            <a:r>
              <a:rPr lang="de-DE" sz="1600" b="1" dirty="0" smtClean="0">
                <a:latin typeface="+mj-lt"/>
                <a:ea typeface="Fira Sans Book" panose="020B0503050000020004" pitchFamily="34" charset="0"/>
              </a:rPr>
              <a:t> …</a:t>
            </a:r>
            <a:r>
              <a:rPr lang="de-DE" sz="1600" dirty="0" smtClean="0">
                <a:latin typeface="+mj-lt"/>
                <a:ea typeface="Fira Sans Book" panose="020B0503050000020004" pitchFamily="34" charset="0"/>
              </a:rPr>
              <a:t>". </a:t>
            </a:r>
            <a:br>
              <a:rPr lang="de-DE" sz="1600" dirty="0" smtClean="0">
                <a:latin typeface="+mj-lt"/>
                <a:ea typeface="Fira Sans Book" panose="020B0503050000020004" pitchFamily="34" charset="0"/>
              </a:rPr>
            </a:br>
            <a:r>
              <a:rPr lang="de-DE" sz="1600" dirty="0" err="1" smtClean="0">
                <a:latin typeface="+mj-lt"/>
                <a:ea typeface="Fira Sans Book" panose="020B0503050000020004" pitchFamily="34" charset="0"/>
              </a:rPr>
              <a:t>If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you</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skip</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else</a:t>
            </a:r>
            <a:r>
              <a:rPr lang="de-DE" sz="1600" dirty="0" smtClean="0">
                <a:latin typeface="+mj-lt"/>
                <a:ea typeface="Fira Sans Book" panose="020B0503050000020004" pitchFamily="34" charset="0"/>
              </a:rPr>
              <a:t>"-part, </a:t>
            </a:r>
            <a:r>
              <a:rPr lang="de-DE" sz="1600" dirty="0" err="1" smtClean="0">
                <a:latin typeface="+mj-lt"/>
                <a:ea typeface="Fira Sans Book" panose="020B0503050000020004" pitchFamily="34" charset="0"/>
              </a:rPr>
              <a:t>it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treated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you</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write</a:t>
            </a:r>
            <a:r>
              <a:rPr lang="de-DE" sz="1600" dirty="0" smtClean="0">
                <a:latin typeface="+mj-lt"/>
                <a:ea typeface="Fira Sans Book" panose="020B0503050000020004" pitchFamily="34" charset="0"/>
              </a:rPr>
              <a:t> "… </a:t>
            </a:r>
            <a:r>
              <a:rPr lang="de-DE" sz="1600" dirty="0" err="1" smtClean="0">
                <a:latin typeface="+mj-lt"/>
                <a:ea typeface="Fira Sans Book" panose="020B0503050000020004" pitchFamily="34" charset="0"/>
              </a:rPr>
              <a:t>else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skip</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2796883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err="1" smtClean="0"/>
              <a:t>Important</a:t>
            </a:r>
            <a:r>
              <a:rPr lang="de-DE" dirty="0" smtClean="0"/>
              <a:t> </a:t>
            </a:r>
            <a:r>
              <a:rPr lang="de-DE" dirty="0" err="1" smtClean="0"/>
              <a:t>part</a:t>
            </a:r>
            <a:r>
              <a:rPr lang="de-DE" dirty="0" smtClean="0"/>
              <a:t>: </a:t>
            </a:r>
            <a:r>
              <a:rPr lang="de-DE" dirty="0" err="1" smtClean="0"/>
              <a:t>Initialization</a:t>
            </a:r>
            <a:endParaRPr lang="en-US" dirty="0" smtClean="0"/>
          </a:p>
        </p:txBody>
      </p:sp>
      <p:sp>
        <p:nvSpPr>
          <p:cNvPr id="13315" name="Rectangle 5"/>
          <p:cNvSpPr>
            <a:spLocks noGrp="1" noChangeArrowheads="1"/>
          </p:cNvSpPr>
          <p:nvPr>
            <p:ph type="body" idx="1"/>
          </p:nvPr>
        </p:nvSpPr>
        <p:spPr>
          <a:xfrm>
            <a:off x="809625" y="1752600"/>
            <a:ext cx="7834313" cy="3657600"/>
          </a:xfrm>
        </p:spPr>
        <p:txBody>
          <a:bodyPr/>
          <a:lstStyle/>
          <a:p>
            <a:pPr eaLnBrk="1" hangingPunct="1">
              <a:buFont typeface="Arial" panose="020B0604020202020204" pitchFamily="34" charset="0"/>
              <a:buChar char="•"/>
            </a:pPr>
            <a:r>
              <a:rPr lang="en-US" sz="2000" dirty="0" smtClean="0"/>
              <a:t>You cannot run the specification, yet, because you have not defined an </a:t>
            </a:r>
            <a:r>
              <a:rPr lang="en-US" sz="2000" dirty="0" err="1" smtClean="0"/>
              <a:t>init</a:t>
            </a:r>
            <a:r>
              <a:rPr lang="en-US" sz="2000" dirty="0" smtClean="0"/>
              <a:t> rule:</a:t>
            </a:r>
            <a:br>
              <a:rPr lang="en-US" sz="2000" dirty="0" smtClean="0"/>
            </a:br>
            <a:endParaRPr lang="en-US" sz="2000" dirty="0" smtClean="0"/>
          </a:p>
          <a:p>
            <a:pPr eaLnBrk="1" hangingPunct="1">
              <a:buFont typeface="Arial" panose="020B0604020202020204" pitchFamily="34" charset="0"/>
              <a:buChar char="•"/>
            </a:pPr>
            <a:endParaRPr lang="de-DE" sz="2000" dirty="0"/>
          </a:p>
          <a:p>
            <a:pPr eaLnBrk="1" hangingPunct="1">
              <a:buFont typeface="Arial" panose="020B0604020202020204" pitchFamily="34" charset="0"/>
              <a:buChar char="•"/>
            </a:pPr>
            <a:endParaRPr lang="de-DE" sz="2000" dirty="0" smtClean="0"/>
          </a:p>
          <a:p>
            <a:pPr eaLnBrk="1" hangingPunct="1">
              <a:buFont typeface="Arial" panose="020B0604020202020204" pitchFamily="34" charset="0"/>
              <a:buChar char="•"/>
            </a:pPr>
            <a:endParaRPr lang="en-US" sz="2000" dirty="0" smtClean="0"/>
          </a:p>
          <a:p>
            <a:pPr>
              <a:lnSpc>
                <a:spcPct val="100000"/>
              </a:lnSpc>
            </a:pPr>
            <a:r>
              <a:rPr lang="en-US" sz="2000" b="1" dirty="0" err="1">
                <a:solidFill>
                  <a:srgbClr val="800080"/>
                </a:solidFill>
                <a:latin typeface="Consolas" panose="020B0609020204030204" pitchFamily="49" charset="0"/>
              </a:rPr>
              <a:t>init</a:t>
            </a:r>
            <a:r>
              <a:rPr lang="en-US" sz="2000" b="1" dirty="0">
                <a:solidFill>
                  <a:srgbClr val="000000"/>
                </a:solidFill>
                <a:latin typeface="Consolas" panose="020B0609020204030204" pitchFamily="49" charset="0"/>
              </a:rPr>
              <a:t> </a:t>
            </a:r>
            <a:r>
              <a:rPr lang="en-US" sz="2000" b="1" dirty="0" err="1">
                <a:solidFill>
                  <a:srgbClr val="000000"/>
                </a:solidFill>
                <a:latin typeface="Consolas" panose="020B0609020204030204" pitchFamily="49" charset="0"/>
              </a:rPr>
              <a:t>InitRule</a:t>
            </a:r>
            <a:endParaRPr lang="en-US" sz="2000" b="1" dirty="0">
              <a:solidFill>
                <a:srgbClr val="000000"/>
              </a:solidFill>
              <a:latin typeface="Consolas" panose="020B0609020204030204" pitchFamily="49" charset="0"/>
            </a:endParaRPr>
          </a:p>
          <a:p>
            <a:pPr>
              <a:lnSpc>
                <a:spcPct val="100000"/>
              </a:lnSpc>
            </a:pPr>
            <a:endParaRPr lang="en-US" sz="2000" dirty="0">
              <a:latin typeface="Consolas" panose="020B0609020204030204" pitchFamily="49" charset="0"/>
            </a:endParaRPr>
          </a:p>
          <a:p>
            <a:pPr>
              <a:lnSpc>
                <a:spcPct val="100000"/>
              </a:lnSpc>
            </a:pPr>
            <a:r>
              <a:rPr lang="en-US" sz="2000" b="1" dirty="0">
                <a:solidFill>
                  <a:srgbClr val="800080"/>
                </a:solidFill>
                <a:latin typeface="Consolas" panose="020B0609020204030204" pitchFamily="49" charset="0"/>
              </a:rPr>
              <a:t>rule</a:t>
            </a:r>
            <a:r>
              <a:rPr lang="en-US" sz="2000" b="1" dirty="0">
                <a:solidFill>
                  <a:srgbClr val="000000"/>
                </a:solidFill>
                <a:latin typeface="Consolas" panose="020B0609020204030204" pitchFamily="49" charset="0"/>
              </a:rPr>
              <a:t> </a:t>
            </a:r>
            <a:r>
              <a:rPr lang="en-US" sz="2000" b="1" dirty="0" err="1">
                <a:solidFill>
                  <a:srgbClr val="000000"/>
                </a:solidFill>
                <a:latin typeface="Consolas" panose="020B0609020204030204" pitchFamily="49" charset="0"/>
              </a:rPr>
              <a:t>InitRule</a:t>
            </a:r>
            <a:r>
              <a:rPr lang="en-US" sz="2000" b="1" dirty="0">
                <a:solidFill>
                  <a:srgbClr val="000000"/>
                </a:solidFill>
                <a:latin typeface="Consolas" panose="020B0609020204030204" pitchFamily="49" charset="0"/>
              </a:rPr>
              <a:t> = </a:t>
            </a:r>
            <a:r>
              <a:rPr lang="en-US" sz="2000" b="1" dirty="0">
                <a:solidFill>
                  <a:srgbClr val="800080"/>
                </a:solidFill>
                <a:latin typeface="Consolas" panose="020B0609020204030204" pitchFamily="49" charset="0"/>
              </a:rPr>
              <a:t>par</a:t>
            </a:r>
          </a:p>
          <a:p>
            <a:pPr>
              <a:lnSpc>
                <a:spcPct val="100000"/>
              </a:lnSpc>
            </a:pPr>
            <a:r>
              <a:rPr lang="en-US" sz="2000" dirty="0" smtClean="0">
                <a:solidFill>
                  <a:srgbClr val="000000"/>
                </a:solidFill>
                <a:latin typeface="Consolas" panose="020B0609020204030204" pitchFamily="49" charset="0"/>
              </a:rPr>
              <a:t>  </a:t>
            </a:r>
            <a:r>
              <a:rPr lang="en-US" sz="2000" dirty="0" err="1" smtClean="0">
                <a:solidFill>
                  <a:srgbClr val="000000"/>
                </a:solidFill>
                <a:latin typeface="Consolas" panose="020B0609020204030204" pitchFamily="49" charset="0"/>
              </a:rPr>
              <a:t>TrackControl</a:t>
            </a:r>
            <a:endParaRPr lang="en-US" sz="2000" dirty="0">
              <a:solidFill>
                <a:srgbClr val="000000"/>
              </a:solidFill>
              <a:latin typeface="Consolas" panose="020B0609020204030204" pitchFamily="49" charset="0"/>
            </a:endParaRPr>
          </a:p>
          <a:p>
            <a:pPr>
              <a:lnSpc>
                <a:spcPct val="100000"/>
              </a:lnSpc>
            </a:pPr>
            <a:r>
              <a:rPr lang="en-US" sz="2000" dirty="0" smtClean="0">
                <a:solidFill>
                  <a:srgbClr val="000000"/>
                </a:solidFill>
                <a:latin typeface="Consolas" panose="020B0609020204030204" pitchFamily="49" charset="0"/>
              </a:rPr>
              <a:t>  </a:t>
            </a:r>
            <a:r>
              <a:rPr lang="en-US" sz="2000" dirty="0" err="1" smtClean="0">
                <a:solidFill>
                  <a:srgbClr val="000000"/>
                </a:solidFill>
                <a:latin typeface="Consolas" panose="020B0609020204030204" pitchFamily="49" charset="0"/>
              </a:rPr>
              <a:t>GateControl</a:t>
            </a:r>
            <a:endParaRPr lang="en-US" sz="2000" dirty="0">
              <a:solidFill>
                <a:srgbClr val="000000"/>
              </a:solidFill>
              <a:latin typeface="Consolas" panose="020B0609020204030204" pitchFamily="49" charset="0"/>
            </a:endParaRPr>
          </a:p>
          <a:p>
            <a:pPr>
              <a:lnSpc>
                <a:spcPct val="100000"/>
              </a:lnSpc>
            </a:pPr>
            <a:r>
              <a:rPr lang="en-US" sz="2000" b="1" dirty="0" err="1">
                <a:solidFill>
                  <a:srgbClr val="800080"/>
                </a:solidFill>
                <a:latin typeface="Consolas" panose="020B0609020204030204" pitchFamily="49" charset="0"/>
              </a:rPr>
              <a:t>endpar</a:t>
            </a:r>
            <a:endParaRPr lang="en-US" sz="2000" dirty="0">
              <a:latin typeface="Consolas" panose="020B0609020204030204" pitchFamily="49" charset="0"/>
            </a:endParaRPr>
          </a:p>
        </p:txBody>
      </p:sp>
      <p:sp>
        <p:nvSpPr>
          <p:cNvPr id="4" name="AutoShape 27"/>
          <p:cNvSpPr>
            <a:spLocks noChangeArrowheads="1"/>
          </p:cNvSpPr>
          <p:nvPr/>
        </p:nvSpPr>
        <p:spPr bwMode="auto">
          <a:xfrm>
            <a:off x="4572000" y="2348880"/>
            <a:ext cx="3168352" cy="792088"/>
          </a:xfrm>
          <a:prstGeom prst="wedgeRoundRectCallout">
            <a:avLst>
              <a:gd name="adj1" fmla="val -158465"/>
              <a:gd name="adj2" fmla="val 71253"/>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With</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init</a:t>
            </a:r>
            <a:r>
              <a:rPr lang="de-DE" sz="1600" dirty="0" smtClean="0">
                <a:latin typeface="+mj-lt"/>
                <a:ea typeface="Fira Sans Book" panose="020B0503050000020004" pitchFamily="34" charset="0"/>
              </a:rPr>
              <a:t>"-</a:t>
            </a:r>
            <a:r>
              <a:rPr lang="de-DE" sz="1600" dirty="0" err="1" smtClean="0">
                <a:latin typeface="+mj-lt"/>
                <a:ea typeface="Fira Sans Book" panose="020B0503050000020004" pitchFamily="34" charset="0"/>
              </a:rPr>
              <a:t>keyword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you</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specify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one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start</a:t>
            </a:r>
            <a:r>
              <a:rPr lang="de-DE" sz="1600" dirty="0" smtClean="0">
                <a:latin typeface="+mj-lt"/>
                <a:ea typeface="Fira Sans Book" panose="020B0503050000020004" pitchFamily="34" charset="0"/>
              </a:rPr>
              <a:t>"-</a:t>
            </a:r>
            <a:r>
              <a:rPr lang="de-DE" sz="1600" dirty="0" err="1" smtClean="0">
                <a:latin typeface="+mj-lt"/>
                <a:ea typeface="Fira Sans Book" panose="020B0503050000020004" pitchFamily="34" charset="0"/>
              </a:rPr>
              <a:t>rule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that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executed</a:t>
            </a:r>
            <a:r>
              <a:rPr lang="de-DE" sz="1600" dirty="0" smtClean="0">
                <a:latin typeface="+mj-lt"/>
                <a:ea typeface="Fira Sans Book" panose="020B0503050000020004" pitchFamily="34" charset="0"/>
              </a:rPr>
              <a:t> at </a:t>
            </a:r>
            <a:r>
              <a:rPr lang="de-DE" sz="1600" dirty="0" err="1" smtClean="0">
                <a:latin typeface="+mj-lt"/>
                <a:ea typeface="Fira Sans Book" panose="020B0503050000020004" pitchFamily="34" charset="0"/>
              </a:rPr>
              <a:t>each</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step</a:t>
            </a:r>
            <a:endParaRPr lang="de-DE" sz="1600" dirty="0">
              <a:latin typeface="+mj-lt"/>
              <a:ea typeface="Fira Sans Book" panose="020B0503050000020004" pitchFamily="34" charset="0"/>
            </a:endParaRPr>
          </a:p>
        </p:txBody>
      </p:sp>
      <p:sp>
        <p:nvSpPr>
          <p:cNvPr id="5" name="AutoShape 27"/>
          <p:cNvSpPr>
            <a:spLocks noChangeArrowheads="1"/>
          </p:cNvSpPr>
          <p:nvPr/>
        </p:nvSpPr>
        <p:spPr bwMode="auto">
          <a:xfrm>
            <a:off x="4932040" y="4293096"/>
            <a:ext cx="3168352" cy="576064"/>
          </a:xfrm>
          <a:prstGeom prst="wedgeRoundRectCallout">
            <a:avLst>
              <a:gd name="adj1" fmla="val -98572"/>
              <a:gd name="adj2" fmla="val -59084"/>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You</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can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write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b="1" dirty="0" smtClean="0">
                <a:latin typeface="+mj-lt"/>
                <a:ea typeface="Fira Sans Book" panose="020B0503050000020004" pitchFamily="34" charset="0"/>
              </a:rPr>
              <a:t>par</a:t>
            </a:r>
            <a:r>
              <a:rPr lang="de-DE" sz="1600" dirty="0" smtClean="0">
                <a:latin typeface="+mj-lt"/>
                <a:ea typeface="Fira Sans Book" panose="020B0503050000020004" pitchFamily="34" charset="0"/>
              </a:rPr>
              <a:t>"-</a:t>
            </a:r>
            <a:r>
              <a:rPr lang="de-DE" sz="1600" dirty="0" err="1" smtClean="0">
                <a:latin typeface="+mj-lt"/>
                <a:ea typeface="Fira Sans Book" panose="020B0503050000020004" pitchFamily="34" charset="0"/>
              </a:rPr>
              <a:t>keyword</a:t>
            </a:r>
            <a:r>
              <a:rPr lang="de-DE" sz="1600" dirty="0" smtClean="0">
                <a:latin typeface="+mj-lt"/>
                <a:ea typeface="Fira Sans Book" panose="020B0503050000020004" pitchFamily="34" charset="0"/>
              </a:rPr>
              <a:t> also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end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line</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2814417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General Information</a:t>
            </a:r>
            <a:endParaRPr lang="de-DE" dirty="0"/>
          </a:p>
        </p:txBody>
      </p:sp>
      <p:sp>
        <p:nvSpPr>
          <p:cNvPr id="17" name="Inhaltsplatzhalter 2"/>
          <p:cNvSpPr>
            <a:spLocks noGrp="1"/>
          </p:cNvSpPr>
          <p:nvPr>
            <p:ph idx="1"/>
          </p:nvPr>
        </p:nvSpPr>
        <p:spPr>
          <a:xfrm>
            <a:off x="809625" y="1752600"/>
            <a:ext cx="7543800" cy="3657600"/>
          </a:xfrm>
        </p:spPr>
        <p:txBody>
          <a:bodyPr/>
          <a:lstStyle/>
          <a:p>
            <a:pPr>
              <a:lnSpc>
                <a:spcPct val="100000"/>
              </a:lnSpc>
              <a:buFont typeface="Arial" panose="020B0604020202020204" pitchFamily="34" charset="0"/>
              <a:buChar char="•"/>
            </a:pPr>
            <a:r>
              <a:rPr lang="en-US" sz="2000" dirty="0" smtClean="0">
                <a:sym typeface="Wingdings" panose="05000000000000000000" pitchFamily="2" charset="2"/>
              </a:rPr>
              <a:t>Developed by Farahbod Roozbeh et al. from 2005 to 2010 as PhD-thesis at Simon Fraser University, Vancouver, Canada.</a:t>
            </a:r>
          </a:p>
          <a:p>
            <a:pPr>
              <a:lnSpc>
                <a:spcPct val="100000"/>
              </a:lnSpc>
              <a:buFont typeface="Arial" panose="020B0604020202020204" pitchFamily="34" charset="0"/>
              <a:buChar char="•"/>
            </a:pPr>
            <a:endParaRPr lang="de-DE" sz="2000" dirty="0">
              <a:sym typeface="Wingdings" panose="05000000000000000000" pitchFamily="2" charset="2"/>
            </a:endParaRPr>
          </a:p>
          <a:p>
            <a:pPr>
              <a:lnSpc>
                <a:spcPct val="100000"/>
              </a:lnSpc>
              <a:buFont typeface="Arial" panose="020B0604020202020204" pitchFamily="34" charset="0"/>
              <a:buChar char="•"/>
            </a:pPr>
            <a:r>
              <a:rPr lang="de-DE" sz="2000" dirty="0" smtClean="0">
                <a:sym typeface="Wingdings" panose="05000000000000000000" pitchFamily="2" charset="2"/>
              </a:rPr>
              <a:t>Open-</a:t>
            </a:r>
            <a:r>
              <a:rPr lang="de-DE" sz="2000" dirty="0" err="1" smtClean="0">
                <a:sym typeface="Wingdings" panose="05000000000000000000" pitchFamily="2" charset="2"/>
              </a:rPr>
              <a:t>source</a:t>
            </a:r>
            <a:r>
              <a:rPr lang="de-DE" sz="2000" dirty="0" smtClean="0">
                <a:sym typeface="Wingdings" panose="05000000000000000000" pitchFamily="2" charset="2"/>
              </a:rPr>
              <a:t> </a:t>
            </a:r>
            <a:r>
              <a:rPr lang="de-DE" sz="2000" dirty="0" err="1" smtClean="0">
                <a:sym typeface="Wingdings" panose="05000000000000000000" pitchFamily="2" charset="2"/>
              </a:rPr>
              <a:t>tool</a:t>
            </a:r>
            <a:r>
              <a:rPr lang="de-DE" sz="2000" dirty="0" smtClean="0">
                <a:sym typeface="Wingdings" panose="05000000000000000000" pitchFamily="2" charset="2"/>
              </a:rPr>
              <a:t> (Java 1.7)</a:t>
            </a:r>
          </a:p>
          <a:p>
            <a:pPr>
              <a:lnSpc>
                <a:spcPct val="100000"/>
              </a:lnSpc>
              <a:buFont typeface="Arial" panose="020B0604020202020204" pitchFamily="34" charset="0"/>
              <a:buChar char="•"/>
            </a:pPr>
            <a:r>
              <a:rPr lang="de-DE" sz="2000" dirty="0" smtClean="0">
                <a:sym typeface="Wingdings" panose="05000000000000000000" pitchFamily="2" charset="2"/>
              </a:rPr>
              <a:t>Source </a:t>
            </a:r>
            <a:r>
              <a:rPr lang="de-DE" sz="2000" dirty="0" err="1" smtClean="0">
                <a:sym typeface="Wingdings" panose="05000000000000000000" pitchFamily="2" charset="2"/>
              </a:rPr>
              <a:t>code</a:t>
            </a:r>
            <a:r>
              <a:rPr lang="de-DE" sz="2000" dirty="0" smtClean="0">
                <a:sym typeface="Wingdings" panose="05000000000000000000" pitchFamily="2" charset="2"/>
              </a:rPr>
              <a:t> (</a:t>
            </a:r>
            <a:r>
              <a:rPr lang="de-DE" sz="2000" dirty="0" err="1" smtClean="0">
                <a:sym typeface="Wingdings" panose="05000000000000000000" pitchFamily="2" charset="2"/>
              </a:rPr>
              <a:t>and</a:t>
            </a:r>
            <a:r>
              <a:rPr lang="de-DE" sz="2000" dirty="0" smtClean="0">
                <a:sym typeface="Wingdings" panose="05000000000000000000" pitchFamily="2" charset="2"/>
              </a:rPr>
              <a:t> </a:t>
            </a:r>
            <a:r>
              <a:rPr lang="de-DE" sz="2000" dirty="0" err="1" smtClean="0">
                <a:sym typeface="Wingdings" panose="05000000000000000000" pitchFamily="2" charset="2"/>
              </a:rPr>
              <a:t>documentation</a:t>
            </a:r>
            <a:r>
              <a:rPr lang="de-DE" sz="2000" dirty="0" smtClean="0">
                <a:sym typeface="Wingdings" panose="05000000000000000000" pitchFamily="2" charset="2"/>
              </a:rPr>
              <a:t>) </a:t>
            </a:r>
            <a:r>
              <a:rPr lang="de-DE" sz="2000" dirty="0" err="1" smtClean="0">
                <a:sym typeface="Wingdings" panose="05000000000000000000" pitchFamily="2" charset="2"/>
              </a:rPr>
              <a:t>available</a:t>
            </a:r>
            <a:r>
              <a:rPr lang="de-DE" sz="2000" dirty="0" smtClean="0">
                <a:sym typeface="Wingdings" panose="05000000000000000000" pitchFamily="2" charset="2"/>
              </a:rPr>
              <a:t> </a:t>
            </a:r>
            <a:r>
              <a:rPr lang="de-DE" sz="2000" dirty="0">
                <a:sym typeface="Wingdings" panose="05000000000000000000" pitchFamily="2" charset="2"/>
              </a:rPr>
              <a:t>at </a:t>
            </a:r>
            <a:r>
              <a:rPr lang="de-DE" sz="2000" dirty="0">
                <a:sym typeface="Wingdings" panose="05000000000000000000" pitchFamily="2" charset="2"/>
                <a:hlinkClick r:id="rId3"/>
              </a:rPr>
              <a:t>https://</a:t>
            </a:r>
            <a:r>
              <a:rPr lang="de-DE" sz="2000" dirty="0" smtClean="0">
                <a:sym typeface="Wingdings" panose="05000000000000000000" pitchFamily="2" charset="2"/>
                <a:hlinkClick r:id="rId3"/>
              </a:rPr>
              <a:t>github.com/coreasm</a:t>
            </a:r>
            <a:endParaRPr lang="de-DE" sz="2000" dirty="0" smtClean="0">
              <a:sym typeface="Wingdings" panose="05000000000000000000" pitchFamily="2" charset="2"/>
            </a:endParaRPr>
          </a:p>
          <a:p>
            <a:pPr>
              <a:lnSpc>
                <a:spcPct val="100000"/>
              </a:lnSpc>
              <a:buFont typeface="Arial" panose="020B0604020202020204" pitchFamily="34" charset="0"/>
              <a:buChar char="•"/>
            </a:pPr>
            <a:endParaRPr lang="de-DE" sz="2000" dirty="0">
              <a:sym typeface="Wingdings" panose="05000000000000000000" pitchFamily="2" charset="2"/>
            </a:endParaRPr>
          </a:p>
          <a:p>
            <a:pPr>
              <a:lnSpc>
                <a:spcPct val="100000"/>
              </a:lnSpc>
              <a:buFont typeface="Arial" panose="020B0604020202020204" pitchFamily="34" charset="0"/>
              <a:buChar char="•"/>
            </a:pPr>
            <a:r>
              <a:rPr lang="de-DE" sz="2000" dirty="0" smtClean="0">
                <a:sym typeface="Wingdings" panose="05000000000000000000" pitchFamily="2" charset="2"/>
              </a:rPr>
              <a:t>General </a:t>
            </a:r>
            <a:r>
              <a:rPr lang="de-DE" sz="2000" dirty="0" err="1" smtClean="0">
                <a:sym typeface="Wingdings" panose="05000000000000000000" pitchFamily="2" charset="2"/>
              </a:rPr>
              <a:t>Idea</a:t>
            </a:r>
            <a:r>
              <a:rPr lang="de-DE" sz="2000" dirty="0" smtClean="0">
                <a:sym typeface="Wingdings" panose="05000000000000000000" pitchFamily="2" charset="2"/>
              </a:rPr>
              <a:t>: </a:t>
            </a:r>
          </a:p>
          <a:p>
            <a:pPr lvl="1">
              <a:buFont typeface="Arial" panose="020B0604020202020204" pitchFamily="34" charset="0"/>
              <a:buChar char="•"/>
            </a:pPr>
            <a:r>
              <a:rPr lang="de-DE" sz="2000" dirty="0" smtClean="0">
                <a:sym typeface="Wingdings" panose="05000000000000000000" pitchFamily="2" charset="2"/>
              </a:rPr>
              <a:t>minimal </a:t>
            </a:r>
            <a:r>
              <a:rPr lang="de-DE" sz="2000" dirty="0" err="1" smtClean="0">
                <a:sym typeface="Wingdings" panose="05000000000000000000" pitchFamily="2" charset="2"/>
              </a:rPr>
              <a:t>core</a:t>
            </a:r>
            <a:r>
              <a:rPr lang="de-DE" sz="2000" dirty="0" smtClean="0">
                <a:sym typeface="Wingdings" panose="05000000000000000000" pitchFamily="2" charset="2"/>
              </a:rPr>
              <a:t> </a:t>
            </a:r>
            <a:r>
              <a:rPr lang="de-DE" sz="2000" dirty="0" err="1" smtClean="0">
                <a:sym typeface="Wingdings" panose="05000000000000000000" pitchFamily="2" charset="2"/>
              </a:rPr>
              <a:t>and</a:t>
            </a:r>
            <a:r>
              <a:rPr lang="de-DE" sz="2000" dirty="0" smtClean="0">
                <a:sym typeface="Wingdings" panose="05000000000000000000" pitchFamily="2" charset="2"/>
              </a:rPr>
              <a:t> </a:t>
            </a:r>
            <a:r>
              <a:rPr lang="de-DE" sz="2000" dirty="0" err="1" smtClean="0">
                <a:sym typeface="Wingdings" panose="05000000000000000000" pitchFamily="2" charset="2"/>
              </a:rPr>
              <a:t>everything</a:t>
            </a:r>
            <a:r>
              <a:rPr lang="de-DE" sz="2000" dirty="0" smtClean="0">
                <a:sym typeface="Wingdings" panose="05000000000000000000" pitchFamily="2" charset="2"/>
              </a:rPr>
              <a:t> </a:t>
            </a:r>
            <a:r>
              <a:rPr lang="de-DE" sz="2000" dirty="0" err="1" smtClean="0">
                <a:sym typeface="Wingdings" panose="05000000000000000000" pitchFamily="2" charset="2"/>
              </a:rPr>
              <a:t>else</a:t>
            </a:r>
            <a:r>
              <a:rPr lang="de-DE" sz="2000" dirty="0" smtClean="0">
                <a:sym typeface="Wingdings" panose="05000000000000000000" pitchFamily="2" charset="2"/>
              </a:rPr>
              <a:t> </a:t>
            </a:r>
            <a:r>
              <a:rPr lang="de-DE" sz="2000" dirty="0" err="1" smtClean="0">
                <a:sym typeface="Wingdings" panose="05000000000000000000" pitchFamily="2" charset="2"/>
              </a:rPr>
              <a:t>is</a:t>
            </a:r>
            <a:r>
              <a:rPr lang="de-DE" sz="2000" dirty="0" smtClean="0">
                <a:sym typeface="Wingdings" panose="05000000000000000000" pitchFamily="2" charset="2"/>
              </a:rPr>
              <a:t> </a:t>
            </a:r>
            <a:r>
              <a:rPr lang="de-DE" sz="2000" dirty="0" err="1" smtClean="0">
                <a:sym typeface="Wingdings" panose="05000000000000000000" pitchFamily="2" charset="2"/>
              </a:rPr>
              <a:t>implemented</a:t>
            </a:r>
            <a:r>
              <a:rPr lang="de-DE" sz="2000" dirty="0" smtClean="0">
                <a:sym typeface="Wingdings" panose="05000000000000000000" pitchFamily="2" charset="2"/>
              </a:rPr>
              <a:t> </a:t>
            </a:r>
            <a:r>
              <a:rPr lang="de-DE" sz="2000" dirty="0" err="1" smtClean="0">
                <a:sym typeface="Wingdings" panose="05000000000000000000" pitchFamily="2" charset="2"/>
              </a:rPr>
              <a:t>as</a:t>
            </a:r>
            <a:r>
              <a:rPr lang="de-DE" sz="2000" dirty="0" smtClean="0">
                <a:sym typeface="Wingdings" panose="05000000000000000000" pitchFamily="2" charset="2"/>
              </a:rPr>
              <a:t> a </a:t>
            </a:r>
            <a:r>
              <a:rPr lang="de-DE" sz="2000" dirty="0" err="1" smtClean="0">
                <a:sym typeface="Wingdings" panose="05000000000000000000" pitchFamily="2" charset="2"/>
              </a:rPr>
              <a:t>plugin</a:t>
            </a:r>
            <a:r>
              <a:rPr lang="de-DE" sz="2000" dirty="0" smtClean="0">
                <a:sym typeface="Wingdings" panose="05000000000000000000" pitchFamily="2" charset="2"/>
              </a:rPr>
              <a:t> (</a:t>
            </a:r>
            <a:r>
              <a:rPr lang="de-DE" sz="2000" dirty="0" err="1" smtClean="0">
                <a:sym typeface="Wingdings" panose="05000000000000000000" pitchFamily="2" charset="2"/>
              </a:rPr>
              <a:t>even</a:t>
            </a:r>
            <a:r>
              <a:rPr lang="de-DE" sz="2000" dirty="0" smtClean="0">
                <a:sym typeface="Wingdings" panose="05000000000000000000" pitchFamily="2" charset="2"/>
              </a:rPr>
              <a:t> </a:t>
            </a:r>
            <a:r>
              <a:rPr lang="de-DE" sz="2000" dirty="0" err="1" smtClean="0">
                <a:sym typeface="Wingdings" panose="05000000000000000000" pitchFamily="2" charset="2"/>
              </a:rPr>
              <a:t>ConditionalRule</a:t>
            </a:r>
            <a:r>
              <a:rPr lang="de-DE" sz="2000" dirty="0" smtClean="0">
                <a:sym typeface="Wingdings" panose="05000000000000000000" pitchFamily="2" charset="2"/>
              </a:rPr>
              <a:t> (</a:t>
            </a:r>
            <a:r>
              <a:rPr lang="de-DE" sz="2000" dirty="0" err="1" smtClean="0">
                <a:sym typeface="Wingdings" panose="05000000000000000000" pitchFamily="2" charset="2"/>
              </a:rPr>
              <a:t>if-then-else</a:t>
            </a:r>
            <a:r>
              <a:rPr lang="de-DE" sz="2000" dirty="0" smtClean="0">
                <a:sym typeface="Wingdings" panose="05000000000000000000" pitchFamily="2" charset="2"/>
              </a:rPr>
              <a:t>) </a:t>
            </a:r>
            <a:r>
              <a:rPr lang="de-DE" sz="2000" dirty="0" err="1" smtClean="0">
                <a:sym typeface="Wingdings" panose="05000000000000000000" pitchFamily="2" charset="2"/>
              </a:rPr>
              <a:t>is</a:t>
            </a:r>
            <a:r>
              <a:rPr lang="de-DE" sz="2000" dirty="0" smtClean="0">
                <a:sym typeface="Wingdings" panose="05000000000000000000" pitchFamily="2" charset="2"/>
              </a:rPr>
              <a:t> a </a:t>
            </a:r>
            <a:r>
              <a:rPr lang="de-DE" sz="2000" dirty="0" err="1" smtClean="0">
                <a:sym typeface="Wingdings" panose="05000000000000000000" pitchFamily="2" charset="2"/>
              </a:rPr>
              <a:t>plugin</a:t>
            </a:r>
            <a:r>
              <a:rPr lang="de-DE" sz="2000" dirty="0" smtClean="0">
                <a:sym typeface="Wingdings" panose="05000000000000000000" pitchFamily="2" charset="2"/>
              </a:rPr>
              <a:t>!)</a:t>
            </a:r>
          </a:p>
          <a:p>
            <a:pPr lvl="1">
              <a:buFont typeface="Arial" panose="020B0604020202020204" pitchFamily="34" charset="0"/>
              <a:buChar char="•"/>
            </a:pPr>
            <a:r>
              <a:rPr lang="de-DE" sz="2000" dirty="0" smtClean="0">
                <a:sym typeface="Wingdings" panose="05000000000000000000" pitchFamily="2" charset="2"/>
              </a:rPr>
              <a:t>Easy </a:t>
            </a:r>
            <a:r>
              <a:rPr lang="de-DE" sz="2000" dirty="0" err="1" smtClean="0">
                <a:sym typeface="Wingdings" panose="05000000000000000000" pitchFamily="2" charset="2"/>
              </a:rPr>
              <a:t>to</a:t>
            </a:r>
            <a:r>
              <a:rPr lang="de-DE" sz="2000" dirty="0" smtClean="0">
                <a:sym typeface="Wingdings" panose="05000000000000000000" pitchFamily="2" charset="2"/>
              </a:rPr>
              <a:t> </a:t>
            </a:r>
            <a:r>
              <a:rPr lang="de-DE" sz="2000" dirty="0" err="1" smtClean="0">
                <a:sym typeface="Wingdings" panose="05000000000000000000" pitchFamily="2" charset="2"/>
              </a:rPr>
              <a:t>extend</a:t>
            </a:r>
            <a:r>
              <a:rPr lang="de-DE" sz="2000" dirty="0" smtClean="0">
                <a:sym typeface="Wingdings" panose="05000000000000000000" pitchFamily="2" charset="2"/>
              </a:rPr>
              <a:t> </a:t>
            </a:r>
            <a:r>
              <a:rPr lang="de-DE" sz="2000" dirty="0" err="1" smtClean="0">
                <a:sym typeface="Wingdings" panose="05000000000000000000" pitchFamily="2" charset="2"/>
              </a:rPr>
              <a:t>and</a:t>
            </a:r>
            <a:r>
              <a:rPr lang="de-DE" sz="2000" dirty="0" smtClean="0">
                <a:sym typeface="Wingdings" panose="05000000000000000000" pitchFamily="2" charset="2"/>
              </a:rPr>
              <a:t> </a:t>
            </a:r>
            <a:r>
              <a:rPr lang="de-DE" sz="2000" dirty="0" err="1" smtClean="0">
                <a:sym typeface="Wingdings" panose="05000000000000000000" pitchFamily="2" charset="2"/>
              </a:rPr>
              <a:t>very</a:t>
            </a:r>
            <a:r>
              <a:rPr lang="de-DE" sz="2000" dirty="0" smtClean="0">
                <a:sym typeface="Wingdings" panose="05000000000000000000" pitchFamily="2" charset="2"/>
              </a:rPr>
              <a:t> flexible </a:t>
            </a:r>
            <a:r>
              <a:rPr lang="de-DE" sz="2000" dirty="0" err="1" smtClean="0">
                <a:sym typeface="Wingdings" panose="05000000000000000000" pitchFamily="2" charset="2"/>
              </a:rPr>
              <a:t>possibilities</a:t>
            </a:r>
            <a:endParaRPr lang="de-DE" sz="2000" dirty="0" smtClean="0">
              <a:sym typeface="Wingdings" panose="05000000000000000000" pitchFamily="2" charset="2"/>
            </a:endParaRPr>
          </a:p>
          <a:p>
            <a:pPr lvl="1">
              <a:buFont typeface="Arial" panose="020B0604020202020204" pitchFamily="34" charset="0"/>
              <a:buChar char="•"/>
            </a:pPr>
            <a:r>
              <a:rPr lang="de-DE" sz="2000" dirty="0" smtClean="0">
                <a:sym typeface="Wingdings" panose="05000000000000000000" pitchFamily="2" charset="2"/>
              </a:rPr>
              <a:t>Set </a:t>
            </a:r>
            <a:r>
              <a:rPr lang="de-DE" sz="2000" dirty="0" err="1" smtClean="0">
                <a:sym typeface="Wingdings" panose="05000000000000000000" pitchFamily="2" charset="2"/>
              </a:rPr>
              <a:t>of</a:t>
            </a:r>
            <a:r>
              <a:rPr lang="de-DE" sz="2000" dirty="0" smtClean="0">
                <a:sym typeface="Wingdings" panose="05000000000000000000" pitchFamily="2" charset="2"/>
              </a:rPr>
              <a:t> </a:t>
            </a:r>
            <a:r>
              <a:rPr lang="de-DE" sz="2000" dirty="0" err="1" smtClean="0">
                <a:sym typeface="Wingdings" panose="05000000000000000000" pitchFamily="2" charset="2"/>
              </a:rPr>
              <a:t>plugins</a:t>
            </a:r>
            <a:r>
              <a:rPr lang="de-DE" sz="2000" dirty="0" smtClean="0">
                <a:sym typeface="Wingdings" panose="05000000000000000000" pitchFamily="2" charset="2"/>
              </a:rPr>
              <a:t> </a:t>
            </a:r>
            <a:r>
              <a:rPr lang="de-DE" sz="2000" dirty="0" err="1" smtClean="0">
                <a:sym typeface="Wingdings" panose="05000000000000000000" pitchFamily="2" charset="2"/>
              </a:rPr>
              <a:t>already</a:t>
            </a:r>
            <a:r>
              <a:rPr lang="de-DE" sz="2000" dirty="0" smtClean="0">
                <a:sym typeface="Wingdings" panose="05000000000000000000" pitchFamily="2" charset="2"/>
              </a:rPr>
              <a:t> </a:t>
            </a:r>
            <a:r>
              <a:rPr lang="de-DE" sz="2000" dirty="0" err="1" smtClean="0">
                <a:sym typeface="Wingdings" panose="05000000000000000000" pitchFamily="2" charset="2"/>
              </a:rPr>
              <a:t>shipped</a:t>
            </a:r>
            <a:r>
              <a:rPr lang="de-DE" sz="2000" dirty="0" smtClean="0">
                <a:sym typeface="Wingdings" panose="05000000000000000000" pitchFamily="2" charset="2"/>
              </a:rPr>
              <a:t> </a:t>
            </a:r>
            <a:r>
              <a:rPr lang="de-DE" sz="2000" dirty="0" err="1" smtClean="0">
                <a:sym typeface="Wingdings" panose="05000000000000000000" pitchFamily="2" charset="2"/>
              </a:rPr>
              <a:t>with</a:t>
            </a:r>
            <a:r>
              <a:rPr lang="de-DE" sz="2000" dirty="0" smtClean="0">
                <a:sym typeface="Wingdings" panose="05000000000000000000" pitchFamily="2" charset="2"/>
              </a:rPr>
              <a:t> </a:t>
            </a:r>
            <a:r>
              <a:rPr lang="de-DE" sz="2000" dirty="0" err="1" smtClean="0">
                <a:sym typeface="Wingdings" panose="05000000000000000000" pitchFamily="2" charset="2"/>
              </a:rPr>
              <a:t>installation</a:t>
            </a:r>
            <a:r>
              <a:rPr lang="de-DE" sz="2000" dirty="0">
                <a:sym typeface="Wingdings" panose="05000000000000000000" pitchFamily="2" charset="2"/>
              </a:rPr>
              <a:t/>
            </a:r>
            <a:br>
              <a:rPr lang="de-DE" sz="2000" dirty="0">
                <a:sym typeface="Wingdings" panose="05000000000000000000" pitchFamily="2" charset="2"/>
              </a:rPr>
            </a:br>
            <a:r>
              <a:rPr lang="de-DE" sz="2000" dirty="0" smtClean="0">
                <a:sym typeface="Wingdings" panose="05000000000000000000" pitchFamily="2" charset="2"/>
              </a:rPr>
              <a:t>(</a:t>
            </a:r>
            <a:r>
              <a:rPr lang="de-DE" sz="2000" dirty="0" err="1" smtClean="0">
                <a:sym typeface="Wingdings" panose="05000000000000000000" pitchFamily="2" charset="2"/>
              </a:rPr>
              <a:t>see</a:t>
            </a:r>
            <a:r>
              <a:rPr lang="de-DE" sz="2000" dirty="0" smtClean="0">
                <a:sym typeface="Wingdings" panose="05000000000000000000" pitchFamily="2" charset="2"/>
              </a:rPr>
              <a:t> </a:t>
            </a:r>
            <a:r>
              <a:rPr lang="de-DE" sz="2000" dirty="0" err="1" smtClean="0">
                <a:sym typeface="Wingdings" panose="05000000000000000000" pitchFamily="2" charset="2"/>
              </a:rPr>
              <a:t>user</a:t>
            </a:r>
            <a:r>
              <a:rPr lang="de-DE" sz="2000" dirty="0" smtClean="0">
                <a:sym typeface="Wingdings" panose="05000000000000000000" pitchFamily="2" charset="2"/>
              </a:rPr>
              <a:t> </a:t>
            </a:r>
            <a:r>
              <a:rPr lang="de-DE" sz="2000" dirty="0" err="1" smtClean="0">
                <a:sym typeface="Wingdings" panose="05000000000000000000" pitchFamily="2" charset="2"/>
              </a:rPr>
              <a:t>manual</a:t>
            </a:r>
            <a:r>
              <a:rPr lang="de-DE" sz="2000" dirty="0">
                <a:sym typeface="Wingdings" panose="05000000000000000000" pitchFamily="2" charset="2"/>
              </a:rPr>
              <a:t> </a:t>
            </a:r>
            <a:r>
              <a:rPr lang="de-DE" sz="2000" dirty="0" smtClean="0">
                <a:sym typeface="Wingdings" panose="05000000000000000000" pitchFamily="2" charset="2"/>
              </a:rPr>
              <a:t>at </a:t>
            </a:r>
            <a:r>
              <a:rPr lang="de-DE" sz="2000" dirty="0" smtClean="0">
                <a:sym typeface="Wingdings" panose="05000000000000000000" pitchFamily="2" charset="2"/>
                <a:hlinkClick r:id="rId4"/>
              </a:rPr>
              <a:t>https</a:t>
            </a:r>
            <a:r>
              <a:rPr lang="de-DE" sz="2000" dirty="0">
                <a:sym typeface="Wingdings" panose="05000000000000000000" pitchFamily="2" charset="2"/>
                <a:hlinkClick r:id="rId4"/>
              </a:rPr>
              <a:t>://</a:t>
            </a:r>
            <a:r>
              <a:rPr lang="de-DE" sz="2000" dirty="0" smtClean="0">
                <a:sym typeface="Wingdings" panose="05000000000000000000" pitchFamily="2" charset="2"/>
                <a:hlinkClick r:id="rId4"/>
              </a:rPr>
              <a:t>github.com/CoreASM</a:t>
            </a:r>
            <a:r>
              <a:rPr lang="de-DE" sz="2000" dirty="0" smtClean="0">
                <a:sym typeface="Wingdings" panose="05000000000000000000" pitchFamily="2" charset="2"/>
                <a:hlinkClick r:id="rId4"/>
              </a:rPr>
              <a:t>/</a:t>
            </a:r>
            <a:br>
              <a:rPr lang="de-DE" sz="2000" dirty="0" smtClean="0">
                <a:sym typeface="Wingdings" panose="05000000000000000000" pitchFamily="2" charset="2"/>
                <a:hlinkClick r:id="rId4"/>
              </a:rPr>
            </a:br>
            <a:r>
              <a:rPr lang="de-DE" sz="2000" dirty="0" err="1" smtClean="0">
                <a:sym typeface="Wingdings" panose="05000000000000000000" pitchFamily="2" charset="2"/>
                <a:hlinkClick r:id="rId4"/>
              </a:rPr>
              <a:t>coreasm.core</a:t>
            </a:r>
            <a:r>
              <a:rPr lang="de-DE" sz="2000" dirty="0" smtClean="0">
                <a:sym typeface="Wingdings" panose="05000000000000000000" pitchFamily="2" charset="2"/>
                <a:hlinkClick r:id="rId4"/>
              </a:rPr>
              <a:t>/</a:t>
            </a:r>
            <a:r>
              <a:rPr lang="de-DE" sz="2000" dirty="0" err="1" smtClean="0">
                <a:sym typeface="Wingdings" panose="05000000000000000000" pitchFamily="2" charset="2"/>
                <a:hlinkClick r:id="rId4"/>
              </a:rPr>
              <a:t>raw</a:t>
            </a:r>
            <a:r>
              <a:rPr lang="de-DE" sz="2000" dirty="0" smtClean="0">
                <a:sym typeface="Wingdings" panose="05000000000000000000" pitchFamily="2" charset="2"/>
                <a:hlinkClick r:id="rId4"/>
              </a:rPr>
              <a:t>/</a:t>
            </a:r>
            <a:r>
              <a:rPr lang="de-DE" sz="2000" dirty="0" err="1" smtClean="0">
                <a:sym typeface="Wingdings" panose="05000000000000000000" pitchFamily="2" charset="2"/>
                <a:hlinkClick r:id="rId4"/>
              </a:rPr>
              <a:t>master</a:t>
            </a:r>
            <a:r>
              <a:rPr lang="de-DE" sz="2000" dirty="0" smtClean="0">
                <a:sym typeface="Wingdings" panose="05000000000000000000" pitchFamily="2" charset="2"/>
                <a:hlinkClick r:id="rId4"/>
              </a:rPr>
              <a:t>/</a:t>
            </a:r>
            <a:r>
              <a:rPr lang="de-DE" sz="2000" dirty="0" err="1" smtClean="0">
                <a:sym typeface="Wingdings" panose="05000000000000000000" pitchFamily="2" charset="2"/>
                <a:hlinkClick r:id="rId4"/>
              </a:rPr>
              <a:t>org.coreasm.engine</a:t>
            </a:r>
            <a:r>
              <a:rPr lang="de-DE" sz="2000" dirty="0" smtClean="0">
                <a:sym typeface="Wingdings" panose="05000000000000000000" pitchFamily="2" charset="2"/>
                <a:hlinkClick r:id="rId4"/>
              </a:rPr>
              <a:t>/</a:t>
            </a:r>
            <a:r>
              <a:rPr lang="de-DE" sz="2000" dirty="0" err="1" smtClean="0">
                <a:sym typeface="Wingdings" panose="05000000000000000000" pitchFamily="2" charset="2"/>
                <a:hlinkClick r:id="rId4"/>
              </a:rPr>
              <a:t>rsc</a:t>
            </a:r>
            <a:r>
              <a:rPr lang="de-DE" sz="2000" dirty="0" smtClean="0">
                <a:sym typeface="Wingdings" panose="05000000000000000000" pitchFamily="2" charset="2"/>
                <a:hlinkClick r:id="rId4"/>
              </a:rPr>
              <a:t>/</a:t>
            </a:r>
            <a:r>
              <a:rPr lang="de-DE" sz="2000" dirty="0" err="1" smtClean="0">
                <a:sym typeface="Wingdings" panose="05000000000000000000" pitchFamily="2" charset="2"/>
                <a:hlinkClick r:id="rId4"/>
              </a:rPr>
              <a:t>doc</a:t>
            </a:r>
            <a:r>
              <a:rPr lang="de-DE" sz="2000" dirty="0" smtClean="0">
                <a:sym typeface="Wingdings" panose="05000000000000000000" pitchFamily="2" charset="2"/>
                <a:hlinkClick r:id="rId4"/>
              </a:rPr>
              <a:t>/</a:t>
            </a:r>
            <a:br>
              <a:rPr lang="de-DE" sz="2000" dirty="0" smtClean="0">
                <a:sym typeface="Wingdings" panose="05000000000000000000" pitchFamily="2" charset="2"/>
                <a:hlinkClick r:id="rId4"/>
              </a:rPr>
            </a:br>
            <a:r>
              <a:rPr lang="de-DE" sz="2000" dirty="0" err="1" smtClean="0">
                <a:sym typeface="Wingdings" panose="05000000000000000000" pitchFamily="2" charset="2"/>
                <a:hlinkClick r:id="rId4"/>
              </a:rPr>
              <a:t>user_manual</a:t>
            </a:r>
            <a:r>
              <a:rPr lang="de-DE" sz="2000" dirty="0" smtClean="0">
                <a:sym typeface="Wingdings" panose="05000000000000000000" pitchFamily="2" charset="2"/>
                <a:hlinkClick r:id="rId4"/>
              </a:rPr>
              <a:t>/CoreASM-UserManual.pdf</a:t>
            </a:r>
            <a:r>
              <a:rPr lang="de-DE" sz="2000" dirty="0" smtClean="0">
                <a:sym typeface="Wingdings" panose="05000000000000000000" pitchFamily="2" charset="2"/>
              </a:rPr>
              <a:t>)</a:t>
            </a:r>
          </a:p>
          <a:p>
            <a:pPr marL="457200" lvl="1" indent="0">
              <a:buNone/>
            </a:pPr>
            <a:endParaRPr lang="de-DE" sz="2000" dirty="0" smtClean="0">
              <a:sym typeface="Wingdings" panose="05000000000000000000" pitchFamily="2" charset="2"/>
            </a:endParaRPr>
          </a:p>
          <a:p>
            <a:pPr marL="0" indent="0">
              <a:lnSpc>
                <a:spcPct val="100000"/>
              </a:lnSpc>
            </a:pPr>
            <a:endParaRPr lang="de-DE" sz="2000" dirty="0">
              <a:sym typeface="Wingdings" panose="05000000000000000000" pitchFamily="2" charset="2"/>
            </a:endParaRPr>
          </a:p>
        </p:txBody>
      </p:sp>
    </p:spTree>
    <p:extLst>
      <p:ext uri="{BB962C8B-B14F-4D97-AF65-F5344CB8AC3E}">
        <p14:creationId xmlns:p14="http://schemas.microsoft.com/office/powerpoint/2010/main" val="1394505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Run </a:t>
            </a:r>
            <a:r>
              <a:rPr lang="de-DE" dirty="0" err="1" smtClean="0"/>
              <a:t>the</a:t>
            </a:r>
            <a:r>
              <a:rPr lang="de-DE" dirty="0" smtClean="0"/>
              <a:t> </a:t>
            </a:r>
            <a:r>
              <a:rPr lang="de-DE" dirty="0" err="1" smtClean="0"/>
              <a:t>specification</a:t>
            </a:r>
            <a:endParaRPr lang="en-US" dirty="0" smtClean="0"/>
          </a:p>
        </p:txBody>
      </p:sp>
      <p:pic>
        <p:nvPicPr>
          <p:cNvPr id="3" name="Grafik 2"/>
          <p:cNvPicPr>
            <a:picLocks noChangeAspect="1"/>
          </p:cNvPicPr>
          <p:nvPr/>
        </p:nvPicPr>
        <p:blipFill>
          <a:blip r:embed="rId3"/>
          <a:stretch>
            <a:fillRect/>
          </a:stretch>
        </p:blipFill>
        <p:spPr>
          <a:xfrm>
            <a:off x="809625" y="1571625"/>
            <a:ext cx="5191125" cy="2533650"/>
          </a:xfrm>
          <a:prstGeom prst="rect">
            <a:avLst/>
          </a:prstGeom>
        </p:spPr>
      </p:pic>
      <p:sp>
        <p:nvSpPr>
          <p:cNvPr id="7" name="Rechteck 6"/>
          <p:cNvSpPr/>
          <p:nvPr/>
        </p:nvSpPr>
        <p:spPr>
          <a:xfrm>
            <a:off x="809625" y="4581128"/>
            <a:ext cx="7941736" cy="1692771"/>
          </a:xfrm>
          <a:prstGeom prst="rect">
            <a:avLst/>
          </a:prstGeom>
        </p:spPr>
        <p:txBody>
          <a:bodyPr wrap="square">
            <a:spAutoFit/>
          </a:bodyPr>
          <a:lstStyle/>
          <a:p>
            <a:r>
              <a:rPr lang="de-DE" sz="1800" b="1" dirty="0"/>
              <a:t>Error </a:t>
            </a:r>
            <a:r>
              <a:rPr lang="de-DE" sz="1800" b="1" dirty="0" err="1"/>
              <a:t>message</a:t>
            </a:r>
            <a:r>
              <a:rPr lang="de-DE" sz="1800" b="1" dirty="0"/>
              <a:t>:</a:t>
            </a:r>
            <a:br>
              <a:rPr lang="de-DE" sz="1800" b="1" dirty="0"/>
            </a:br>
            <a:endParaRPr lang="en-US" sz="1800" b="1" dirty="0"/>
          </a:p>
          <a:p>
            <a:r>
              <a:rPr lang="en-US" sz="1600" dirty="0" smtClean="0">
                <a:solidFill>
                  <a:srgbClr val="800000"/>
                </a:solidFill>
                <a:latin typeface="Consolas" panose="020B0609020204030204" pitchFamily="49" charset="0"/>
              </a:rPr>
              <a:t>Cannot </a:t>
            </a:r>
            <a:r>
              <a:rPr lang="en-US" sz="1600" dirty="0">
                <a:solidFill>
                  <a:srgbClr val="800000"/>
                </a:solidFill>
                <a:latin typeface="Consolas" panose="020B0609020204030204" pitchFamily="49" charset="0"/>
              </a:rPr>
              <a:t>perform a '</a:t>
            </a:r>
            <a:r>
              <a:rPr lang="en-US" sz="1600" dirty="0" err="1">
                <a:solidFill>
                  <a:srgbClr val="800000"/>
                </a:solidFill>
                <a:latin typeface="Consolas" panose="020B0609020204030204" pitchFamily="49" charset="0"/>
              </a:rPr>
              <a:t>forall</a:t>
            </a:r>
            <a:r>
              <a:rPr lang="en-US" sz="1600" dirty="0">
                <a:solidFill>
                  <a:srgbClr val="800000"/>
                </a:solidFill>
                <a:latin typeface="Consolas" panose="020B0609020204030204" pitchFamily="49" charset="0"/>
              </a:rPr>
              <a:t>' over </a:t>
            </a:r>
            <a:r>
              <a:rPr lang="en-US" sz="1600" dirty="0" err="1">
                <a:solidFill>
                  <a:srgbClr val="800000"/>
                </a:solidFill>
                <a:latin typeface="Consolas" panose="020B0609020204030204" pitchFamily="49" charset="0"/>
              </a:rPr>
              <a:t>undef</a:t>
            </a:r>
            <a:r>
              <a:rPr lang="en-US" sz="1600" dirty="0">
                <a:solidFill>
                  <a:srgbClr val="800000"/>
                </a:solidFill>
                <a:latin typeface="Consolas" panose="020B0609020204030204" pitchFamily="49" charset="0"/>
              </a:rPr>
              <a:t>. </a:t>
            </a:r>
            <a:r>
              <a:rPr lang="en-US" sz="1600" dirty="0" err="1">
                <a:solidFill>
                  <a:srgbClr val="800000"/>
                </a:solidFill>
                <a:latin typeface="Consolas" panose="020B0609020204030204" pitchFamily="49" charset="0"/>
              </a:rPr>
              <a:t>Forall</a:t>
            </a:r>
            <a:r>
              <a:rPr lang="en-US" sz="1600" dirty="0">
                <a:solidFill>
                  <a:srgbClr val="800000"/>
                </a:solidFill>
                <a:latin typeface="Consolas" panose="020B0609020204030204" pitchFamily="49" charset="0"/>
              </a:rPr>
              <a:t> domain must be an enumerable element. (check C</a:t>
            </a:r>
            <a:r>
              <a:rPr lang="en-US" sz="1600" dirty="0" smtClean="0">
                <a:solidFill>
                  <a:srgbClr val="800000"/>
                </a:solidFill>
                <a:latin typeface="Consolas" panose="020B0609020204030204" pitchFamily="49" charset="0"/>
              </a:rPr>
              <a:t>:\...\RailroadCrossing.coreasm:100,15</a:t>
            </a:r>
            <a:r>
              <a:rPr lang="en-US" sz="1600" dirty="0">
                <a:solidFill>
                  <a:srgbClr val="800000"/>
                </a:solidFill>
                <a:latin typeface="Consolas" panose="020B0609020204030204" pitchFamily="49" charset="0"/>
              </a:rPr>
              <a:t>)</a:t>
            </a:r>
          </a:p>
          <a:p>
            <a:r>
              <a:rPr lang="en-US" sz="1600" dirty="0">
                <a:solidFill>
                  <a:srgbClr val="800000"/>
                </a:solidFill>
                <a:latin typeface="Consolas" panose="020B0609020204030204" pitchFamily="49" charset="0"/>
              </a:rPr>
              <a:t>    in </a:t>
            </a:r>
            <a:r>
              <a:rPr lang="en-US" sz="1600" dirty="0" err="1">
                <a:solidFill>
                  <a:srgbClr val="800000"/>
                </a:solidFill>
                <a:latin typeface="Consolas" panose="020B0609020204030204" pitchFamily="49" charset="0"/>
              </a:rPr>
              <a:t>TrackControl</a:t>
            </a:r>
            <a:r>
              <a:rPr lang="en-US" sz="1600" dirty="0">
                <a:solidFill>
                  <a:srgbClr val="800000"/>
                </a:solidFill>
                <a:latin typeface="Consolas" panose="020B0609020204030204" pitchFamily="49" charset="0"/>
              </a:rPr>
              <a:t>()</a:t>
            </a:r>
          </a:p>
          <a:p>
            <a:r>
              <a:rPr lang="en-US" sz="1600" dirty="0">
                <a:solidFill>
                  <a:srgbClr val="800000"/>
                </a:solidFill>
                <a:latin typeface="Consolas" panose="020B0609020204030204" pitchFamily="49" charset="0"/>
              </a:rPr>
              <a:t>    called from </a:t>
            </a:r>
            <a:r>
              <a:rPr lang="en-US" sz="1600" dirty="0" err="1">
                <a:solidFill>
                  <a:srgbClr val="800000"/>
                </a:solidFill>
                <a:latin typeface="Consolas" panose="020B0609020204030204" pitchFamily="49" charset="0"/>
              </a:rPr>
              <a:t>InitRule</a:t>
            </a:r>
            <a:r>
              <a:rPr lang="en-US" sz="1600" dirty="0">
                <a:solidFill>
                  <a:srgbClr val="800000"/>
                </a:solidFill>
                <a:latin typeface="Consolas" panose="020B0609020204030204" pitchFamily="49" charset="0"/>
              </a:rPr>
              <a:t>()</a:t>
            </a:r>
            <a:endParaRPr lang="en-US" sz="2800" dirty="0">
              <a:latin typeface="Consolas" panose="020B0609020204030204" pitchFamily="49" charset="0"/>
            </a:endParaRPr>
          </a:p>
        </p:txBody>
      </p:sp>
    </p:spTree>
    <p:extLst>
      <p:ext uri="{BB962C8B-B14F-4D97-AF65-F5344CB8AC3E}">
        <p14:creationId xmlns:p14="http://schemas.microsoft.com/office/powerpoint/2010/main" val="3591795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Change </a:t>
            </a:r>
            <a:r>
              <a:rPr lang="de-DE" dirty="0" err="1" smtClean="0"/>
              <a:t>the</a:t>
            </a:r>
            <a:r>
              <a:rPr lang="de-DE" dirty="0" smtClean="0"/>
              <a:t> "Run </a:t>
            </a:r>
            <a:r>
              <a:rPr lang="de-DE" dirty="0" err="1" smtClean="0"/>
              <a:t>configuration</a:t>
            </a:r>
            <a:r>
              <a:rPr lang="de-DE" dirty="0" smtClean="0"/>
              <a:t>"</a:t>
            </a:r>
            <a:endParaRPr lang="en-US" dirty="0" smtClean="0"/>
          </a:p>
        </p:txBody>
      </p:sp>
      <p:pic>
        <p:nvPicPr>
          <p:cNvPr id="4" name="Grafik 3"/>
          <p:cNvPicPr>
            <a:picLocks noChangeAspect="1"/>
          </p:cNvPicPr>
          <p:nvPr/>
        </p:nvPicPr>
        <p:blipFill>
          <a:blip r:embed="rId3"/>
          <a:stretch>
            <a:fillRect/>
          </a:stretch>
        </p:blipFill>
        <p:spPr>
          <a:xfrm>
            <a:off x="2699792" y="1937237"/>
            <a:ext cx="6120680" cy="4920763"/>
          </a:xfrm>
          <a:prstGeom prst="rect">
            <a:avLst/>
          </a:prstGeom>
        </p:spPr>
      </p:pic>
      <p:pic>
        <p:nvPicPr>
          <p:cNvPr id="2" name="Grafik 1"/>
          <p:cNvPicPr>
            <a:picLocks noChangeAspect="1"/>
          </p:cNvPicPr>
          <p:nvPr/>
        </p:nvPicPr>
        <p:blipFill>
          <a:blip r:embed="rId4"/>
          <a:stretch>
            <a:fillRect/>
          </a:stretch>
        </p:blipFill>
        <p:spPr>
          <a:xfrm>
            <a:off x="809625" y="1571625"/>
            <a:ext cx="2924175" cy="2495550"/>
          </a:xfrm>
          <a:prstGeom prst="rect">
            <a:avLst/>
          </a:prstGeom>
        </p:spPr>
      </p:pic>
      <p:sp>
        <p:nvSpPr>
          <p:cNvPr id="5" name="Rechteckiger Pfeil 4"/>
          <p:cNvSpPr/>
          <p:nvPr/>
        </p:nvSpPr>
        <p:spPr bwMode="auto">
          <a:xfrm flipV="1">
            <a:off x="1259632" y="4397618"/>
            <a:ext cx="1224136" cy="1394048"/>
          </a:xfrm>
          <a:prstGeom prst="bentArrow">
            <a:avLst/>
          </a:prstGeom>
          <a:solidFill>
            <a:srgbClr val="A32638">
              <a:alpha val="5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Abgerundetes Rechteck 5"/>
          <p:cNvSpPr/>
          <p:nvPr/>
        </p:nvSpPr>
        <p:spPr bwMode="auto">
          <a:xfrm>
            <a:off x="4211960" y="3717032"/>
            <a:ext cx="3240360" cy="2232248"/>
          </a:xfrm>
          <a:prstGeom prst="roundRect">
            <a:avLst>
              <a:gd name="adj" fmla="val 6096"/>
            </a:avLst>
          </a:prstGeom>
          <a:noFill/>
          <a:ln w="9525" cap="flat" cmpd="sng" algn="ctr">
            <a:solidFill>
              <a:srgbClr val="A3263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895767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Change </a:t>
            </a:r>
            <a:r>
              <a:rPr lang="de-DE" dirty="0" err="1" smtClean="0"/>
              <a:t>the</a:t>
            </a:r>
            <a:r>
              <a:rPr lang="de-DE" dirty="0" smtClean="0"/>
              <a:t> "Run </a:t>
            </a:r>
            <a:r>
              <a:rPr lang="de-DE" dirty="0" err="1" smtClean="0"/>
              <a:t>configuration</a:t>
            </a:r>
            <a:r>
              <a:rPr lang="de-DE" dirty="0" smtClean="0"/>
              <a:t>"</a:t>
            </a:r>
            <a:endParaRPr lang="en-US" dirty="0" smtClean="0"/>
          </a:p>
        </p:txBody>
      </p:sp>
      <p:grpSp>
        <p:nvGrpSpPr>
          <p:cNvPr id="8" name="Gruppieren 7"/>
          <p:cNvGrpSpPr/>
          <p:nvPr/>
        </p:nvGrpSpPr>
        <p:grpSpPr>
          <a:xfrm>
            <a:off x="611560" y="1571625"/>
            <a:ext cx="5238750" cy="3914775"/>
            <a:chOff x="809625" y="1988840"/>
            <a:chExt cx="5238750" cy="3914775"/>
          </a:xfrm>
        </p:grpSpPr>
        <p:pic>
          <p:nvPicPr>
            <p:cNvPr id="3" name="Grafik 2"/>
            <p:cNvPicPr>
              <a:picLocks noChangeAspect="1"/>
            </p:cNvPicPr>
            <p:nvPr/>
          </p:nvPicPr>
          <p:blipFill>
            <a:blip r:embed="rId3"/>
            <a:stretch>
              <a:fillRect/>
            </a:stretch>
          </p:blipFill>
          <p:spPr>
            <a:xfrm>
              <a:off x="809625" y="1988840"/>
              <a:ext cx="5238750" cy="391477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Freihand 6"/>
                <p14:cNvContentPartPr/>
                <p14:nvPr/>
              </p14:nvContentPartPr>
              <p14:xfrm>
                <a:off x="896040" y="5258880"/>
                <a:ext cx="314280" cy="273240"/>
              </p14:xfrm>
            </p:contentPart>
          </mc:Choice>
          <mc:Fallback xmlns="">
            <p:pic>
              <p:nvPicPr>
                <p:cNvPr id="7" name="Freihand 6"/>
                <p:cNvPicPr/>
                <p:nvPr/>
              </p:nvPicPr>
              <p:blipFill>
                <a:blip r:embed="rId5"/>
                <a:stretch>
                  <a:fillRect/>
                </a:stretch>
              </p:blipFill>
              <p:spPr>
                <a:xfrm>
                  <a:off x="881640" y="5256360"/>
                  <a:ext cx="331200" cy="290880"/>
                </a:xfrm>
                <a:prstGeom prst="rect">
                  <a:avLst/>
                </a:prstGeom>
              </p:spPr>
            </p:pic>
          </mc:Fallback>
        </mc:AlternateContent>
      </p:grpSp>
      <p:sp>
        <p:nvSpPr>
          <p:cNvPr id="9" name="Rechteck 8"/>
          <p:cNvSpPr/>
          <p:nvPr/>
        </p:nvSpPr>
        <p:spPr>
          <a:xfrm>
            <a:off x="4098869" y="6047583"/>
            <a:ext cx="3243196" cy="461665"/>
          </a:xfrm>
          <a:prstGeom prst="rect">
            <a:avLst/>
          </a:prstGeom>
        </p:spPr>
        <p:txBody>
          <a:bodyPr wrap="none">
            <a:spAutoFit/>
          </a:bodyPr>
          <a:lstStyle/>
          <a:p>
            <a:r>
              <a:rPr lang="en-US" dirty="0">
                <a:solidFill>
                  <a:srgbClr val="008000"/>
                </a:solidFill>
                <a:latin typeface="Consolas" panose="020B0609020204030204" pitchFamily="49" charset="0"/>
              </a:rPr>
              <a:t>#--- end of step 1</a:t>
            </a:r>
            <a:endParaRPr lang="en-US" dirty="0">
              <a:latin typeface="Consolas" panose="020B0609020204030204" pitchFamily="49" charset="0"/>
            </a:endParaRPr>
          </a:p>
        </p:txBody>
      </p:sp>
      <p:sp>
        <p:nvSpPr>
          <p:cNvPr id="11" name="Rechteckiger Pfeil 10"/>
          <p:cNvSpPr/>
          <p:nvPr/>
        </p:nvSpPr>
        <p:spPr bwMode="auto">
          <a:xfrm flipV="1">
            <a:off x="1979712" y="5778001"/>
            <a:ext cx="1485081" cy="731247"/>
          </a:xfrm>
          <a:prstGeom prst="bentArrow">
            <a:avLst/>
          </a:prstGeom>
          <a:solidFill>
            <a:srgbClr val="A32638">
              <a:alpha val="5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430940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A closer look at the error message</a:t>
            </a:r>
            <a:endParaRPr lang="en-US" dirty="0" smtClean="0"/>
          </a:p>
        </p:txBody>
      </p:sp>
      <p:sp>
        <p:nvSpPr>
          <p:cNvPr id="10" name="Rechteck 9"/>
          <p:cNvSpPr/>
          <p:nvPr/>
        </p:nvSpPr>
        <p:spPr>
          <a:xfrm>
            <a:off x="809625" y="1772816"/>
            <a:ext cx="7941736" cy="4401205"/>
          </a:xfrm>
          <a:prstGeom prst="rect">
            <a:avLst/>
          </a:prstGeom>
        </p:spPr>
        <p:txBody>
          <a:bodyPr wrap="square">
            <a:spAutoFit/>
          </a:bodyPr>
          <a:lstStyle/>
          <a:p>
            <a:r>
              <a:rPr lang="en-US" sz="1600" dirty="0" smtClean="0">
                <a:solidFill>
                  <a:srgbClr val="800000"/>
                </a:solidFill>
                <a:latin typeface="Consolas" panose="020B0609020204030204" pitchFamily="49" charset="0"/>
              </a:rPr>
              <a:t>Cannot </a:t>
            </a:r>
            <a:r>
              <a:rPr lang="en-US" sz="1600" dirty="0">
                <a:solidFill>
                  <a:srgbClr val="800000"/>
                </a:solidFill>
                <a:latin typeface="Consolas" panose="020B0609020204030204" pitchFamily="49" charset="0"/>
              </a:rPr>
              <a:t>perform a '</a:t>
            </a:r>
            <a:r>
              <a:rPr lang="en-US" sz="1600" dirty="0" err="1">
                <a:solidFill>
                  <a:srgbClr val="800000"/>
                </a:solidFill>
                <a:latin typeface="Consolas" panose="020B0609020204030204" pitchFamily="49" charset="0"/>
              </a:rPr>
              <a:t>forall</a:t>
            </a:r>
            <a:r>
              <a:rPr lang="en-US" sz="1600" dirty="0">
                <a:solidFill>
                  <a:srgbClr val="800000"/>
                </a:solidFill>
                <a:latin typeface="Consolas" panose="020B0609020204030204" pitchFamily="49" charset="0"/>
              </a:rPr>
              <a:t>' over </a:t>
            </a:r>
            <a:r>
              <a:rPr lang="en-US" sz="1600" dirty="0" err="1">
                <a:solidFill>
                  <a:srgbClr val="800000"/>
                </a:solidFill>
                <a:latin typeface="Consolas" panose="020B0609020204030204" pitchFamily="49" charset="0"/>
              </a:rPr>
              <a:t>undef</a:t>
            </a:r>
            <a:r>
              <a:rPr lang="en-US" sz="1600" dirty="0">
                <a:solidFill>
                  <a:srgbClr val="800000"/>
                </a:solidFill>
                <a:latin typeface="Consolas" panose="020B0609020204030204" pitchFamily="49" charset="0"/>
              </a:rPr>
              <a:t>. </a:t>
            </a:r>
            <a:r>
              <a:rPr lang="en-US" sz="1600" dirty="0" err="1">
                <a:solidFill>
                  <a:srgbClr val="800000"/>
                </a:solidFill>
                <a:latin typeface="Consolas" panose="020B0609020204030204" pitchFamily="49" charset="0"/>
              </a:rPr>
              <a:t>Forall</a:t>
            </a:r>
            <a:r>
              <a:rPr lang="en-US" sz="1600" dirty="0">
                <a:solidFill>
                  <a:srgbClr val="800000"/>
                </a:solidFill>
                <a:latin typeface="Consolas" panose="020B0609020204030204" pitchFamily="49" charset="0"/>
              </a:rPr>
              <a:t> domain must be an enumerable element. (check C</a:t>
            </a:r>
            <a:r>
              <a:rPr lang="en-US" sz="1600" dirty="0" smtClean="0">
                <a:solidFill>
                  <a:srgbClr val="800000"/>
                </a:solidFill>
                <a:latin typeface="Consolas" panose="020B0609020204030204" pitchFamily="49" charset="0"/>
              </a:rPr>
              <a:t>:\...\RailroadCrossing.coreasm:100,15</a:t>
            </a:r>
            <a:r>
              <a:rPr lang="en-US" sz="1600" dirty="0">
                <a:solidFill>
                  <a:srgbClr val="800000"/>
                </a:solidFill>
                <a:latin typeface="Consolas" panose="020B0609020204030204" pitchFamily="49" charset="0"/>
              </a:rPr>
              <a:t>)</a:t>
            </a:r>
          </a:p>
          <a:p>
            <a:r>
              <a:rPr lang="en-US" sz="1600" dirty="0">
                <a:solidFill>
                  <a:srgbClr val="800000"/>
                </a:solidFill>
                <a:latin typeface="Consolas" panose="020B0609020204030204" pitchFamily="49" charset="0"/>
              </a:rPr>
              <a:t>    in </a:t>
            </a:r>
            <a:r>
              <a:rPr lang="en-US" sz="1600" dirty="0" err="1">
                <a:solidFill>
                  <a:srgbClr val="800000"/>
                </a:solidFill>
                <a:latin typeface="Consolas" panose="020B0609020204030204" pitchFamily="49" charset="0"/>
              </a:rPr>
              <a:t>TrackControl</a:t>
            </a:r>
            <a:r>
              <a:rPr lang="en-US" sz="1600" dirty="0">
                <a:solidFill>
                  <a:srgbClr val="800000"/>
                </a:solidFill>
                <a:latin typeface="Consolas" panose="020B0609020204030204" pitchFamily="49" charset="0"/>
              </a:rPr>
              <a:t>()</a:t>
            </a:r>
          </a:p>
          <a:p>
            <a:r>
              <a:rPr lang="en-US" sz="1600" dirty="0">
                <a:solidFill>
                  <a:srgbClr val="800000"/>
                </a:solidFill>
                <a:latin typeface="Consolas" panose="020B0609020204030204" pitchFamily="49" charset="0"/>
              </a:rPr>
              <a:t>    called from </a:t>
            </a:r>
            <a:r>
              <a:rPr lang="en-US" sz="1600" dirty="0" err="1">
                <a:solidFill>
                  <a:srgbClr val="800000"/>
                </a:solidFill>
                <a:latin typeface="Consolas" panose="020B0609020204030204" pitchFamily="49" charset="0"/>
              </a:rPr>
              <a:t>InitRule</a:t>
            </a:r>
            <a:r>
              <a:rPr lang="en-US" sz="1600" dirty="0" smtClean="0">
                <a:solidFill>
                  <a:srgbClr val="800000"/>
                </a:solidFill>
                <a:latin typeface="Consolas" panose="020B0609020204030204" pitchFamily="49" charset="0"/>
              </a:rPr>
              <a:t>()</a:t>
            </a:r>
          </a:p>
          <a:p>
            <a:endParaRPr lang="de-DE" sz="1600" dirty="0" smtClean="0">
              <a:solidFill>
                <a:srgbClr val="800000"/>
              </a:solidFill>
              <a:latin typeface="Consolas" panose="020B0609020204030204" pitchFamily="49" charset="0"/>
            </a:endParaRPr>
          </a:p>
          <a:p>
            <a:pPr marL="342900" indent="-342900">
              <a:buFont typeface="Arial" panose="020B0604020202020204" pitchFamily="34" charset="0"/>
              <a:buChar char="•"/>
            </a:pPr>
            <a:r>
              <a:rPr lang="de-DE" sz="2000" dirty="0" smtClean="0"/>
              <a:t>So </a:t>
            </a:r>
            <a:r>
              <a:rPr lang="de-DE" sz="2000" dirty="0" err="1" smtClean="0"/>
              <a:t>far</a:t>
            </a:r>
            <a:r>
              <a:rPr lang="de-DE" sz="2000" dirty="0" smtClean="0"/>
              <a:t>, </a:t>
            </a:r>
            <a:r>
              <a:rPr lang="de-DE" sz="2000" dirty="0" err="1" smtClean="0"/>
              <a:t>no</a:t>
            </a:r>
            <a:r>
              <a:rPr lang="de-DE" sz="2000" dirty="0" smtClean="0"/>
              <a:t> </a:t>
            </a:r>
            <a:r>
              <a:rPr lang="de-DE" sz="2000" dirty="0" err="1" smtClean="0"/>
              <a:t>types</a:t>
            </a:r>
            <a:r>
              <a:rPr lang="de-DE" sz="2000" dirty="0" smtClean="0"/>
              <a:t> </a:t>
            </a:r>
            <a:r>
              <a:rPr lang="de-DE" sz="2000" dirty="0" err="1" smtClean="0"/>
              <a:t>or</a:t>
            </a:r>
            <a:r>
              <a:rPr lang="de-DE" sz="2000" dirty="0" smtClean="0"/>
              <a:t> </a:t>
            </a:r>
            <a:r>
              <a:rPr lang="de-DE" sz="2000" dirty="0" err="1" smtClean="0"/>
              <a:t>controlled</a:t>
            </a:r>
            <a:r>
              <a:rPr lang="de-DE" sz="2000" dirty="0" smtClean="0"/>
              <a:t> </a:t>
            </a:r>
            <a:r>
              <a:rPr lang="de-DE" sz="2000" dirty="0" err="1" smtClean="0"/>
              <a:t>function</a:t>
            </a:r>
            <a:r>
              <a:rPr lang="de-DE" sz="2000" dirty="0" smtClean="0"/>
              <a:t> </a:t>
            </a:r>
            <a:r>
              <a:rPr lang="de-DE" sz="2000" dirty="0" err="1" smtClean="0"/>
              <a:t>definitions</a:t>
            </a:r>
            <a:r>
              <a:rPr lang="de-DE" sz="2000" dirty="0" smtClean="0"/>
              <a:t> at all</a:t>
            </a:r>
          </a:p>
          <a:p>
            <a:pPr marL="342900" indent="-342900">
              <a:buFont typeface="Arial" panose="020B0604020202020204" pitchFamily="34" charset="0"/>
              <a:buChar char="•"/>
            </a:pPr>
            <a:r>
              <a:rPr lang="de-DE" sz="2000" dirty="0" err="1" smtClean="0"/>
              <a:t>every</a:t>
            </a:r>
            <a:r>
              <a:rPr lang="de-DE" sz="2000" dirty="0" smtClean="0"/>
              <a:t> </a:t>
            </a:r>
            <a:r>
              <a:rPr lang="de-DE" sz="2000" dirty="0" err="1" smtClean="0"/>
              <a:t>identifier</a:t>
            </a:r>
            <a:r>
              <a:rPr lang="de-DE" sz="2000" dirty="0" smtClean="0"/>
              <a:t> </a:t>
            </a:r>
            <a:r>
              <a:rPr lang="de-DE" sz="2000" dirty="0" err="1" smtClean="0"/>
              <a:t>used</a:t>
            </a:r>
            <a:r>
              <a:rPr lang="de-DE" sz="2000" dirty="0" smtClean="0"/>
              <a:t> in </a:t>
            </a:r>
            <a:r>
              <a:rPr lang="de-DE" sz="2000" dirty="0" err="1" smtClean="0"/>
              <a:t>the</a:t>
            </a:r>
            <a:r>
              <a:rPr lang="de-DE" sz="2000" dirty="0" smtClean="0"/>
              <a:t> </a:t>
            </a:r>
            <a:r>
              <a:rPr lang="de-DE" sz="2000" dirty="0" err="1" smtClean="0"/>
              <a:t>specification</a:t>
            </a:r>
            <a:r>
              <a:rPr lang="de-DE" sz="2000" dirty="0" smtClean="0"/>
              <a:t> </a:t>
            </a:r>
            <a:r>
              <a:rPr lang="de-DE" sz="2000" dirty="0" err="1" smtClean="0"/>
              <a:t>is</a:t>
            </a:r>
            <a:r>
              <a:rPr lang="de-DE" sz="2000" dirty="0" smtClean="0"/>
              <a:t> </a:t>
            </a:r>
            <a:r>
              <a:rPr lang="de-DE" sz="2000" dirty="0" err="1" smtClean="0"/>
              <a:t>initialized</a:t>
            </a:r>
            <a:r>
              <a:rPr lang="de-DE" sz="2000" dirty="0" smtClean="0"/>
              <a:t> </a:t>
            </a:r>
            <a:r>
              <a:rPr lang="de-DE" sz="2000" dirty="0" err="1" smtClean="0"/>
              <a:t>with</a:t>
            </a:r>
            <a:r>
              <a:rPr lang="de-DE" sz="2000" dirty="0" smtClean="0"/>
              <a:t> "</a:t>
            </a:r>
            <a:r>
              <a:rPr lang="de-DE" sz="2000" b="1" dirty="0" err="1" smtClean="0"/>
              <a:t>undef</a:t>
            </a:r>
            <a:r>
              <a:rPr lang="de-DE" sz="2000" dirty="0" smtClean="0"/>
              <a:t>"</a:t>
            </a:r>
          </a:p>
          <a:p>
            <a:pPr marL="342900" indent="-342900">
              <a:buFont typeface="Arial" panose="020B0604020202020204" pitchFamily="34" charset="0"/>
              <a:buChar char="•"/>
            </a:pPr>
            <a:r>
              <a:rPr lang="de-DE" sz="2000" dirty="0" err="1" smtClean="0"/>
              <a:t>possible</a:t>
            </a:r>
            <a:r>
              <a:rPr lang="de-DE" sz="2000" dirty="0" smtClean="0"/>
              <a:t> </a:t>
            </a:r>
            <a:r>
              <a:rPr lang="de-DE" sz="2000" dirty="0" err="1" smtClean="0"/>
              <a:t>types</a:t>
            </a:r>
            <a:r>
              <a:rPr lang="de-DE" sz="2000" dirty="0" smtClean="0"/>
              <a:t> in </a:t>
            </a:r>
            <a:r>
              <a:rPr lang="de-DE" sz="2000" dirty="0" err="1" smtClean="0"/>
              <a:t>CoreASM</a:t>
            </a:r>
            <a:r>
              <a:rPr lang="de-DE" sz="2000" dirty="0" smtClean="0"/>
              <a:t> (</a:t>
            </a:r>
            <a:r>
              <a:rPr lang="de-DE" sz="2000" dirty="0" err="1" smtClean="0"/>
              <a:t>with</a:t>
            </a:r>
            <a:r>
              <a:rPr lang="de-DE" sz="2000" dirty="0" smtClean="0"/>
              <a:t> </a:t>
            </a:r>
            <a:r>
              <a:rPr lang="de-DE" sz="2000" dirty="0" err="1" smtClean="0"/>
              <a:t>plugins</a:t>
            </a:r>
            <a:r>
              <a:rPr lang="de-DE" sz="2000" dirty="0" smtClean="0"/>
              <a:t>)</a:t>
            </a:r>
          </a:p>
          <a:p>
            <a:pPr marL="800100" lvl="1" indent="-342900">
              <a:buFont typeface="Arial" panose="020B0604020202020204" pitchFamily="34" charset="0"/>
              <a:buChar char="•"/>
            </a:pPr>
            <a:r>
              <a:rPr lang="de-DE" sz="2000" dirty="0" err="1" smtClean="0"/>
              <a:t>boolean</a:t>
            </a:r>
            <a:endParaRPr lang="de-DE" sz="2000" dirty="0" smtClean="0"/>
          </a:p>
          <a:p>
            <a:pPr marL="800100" lvl="1" indent="-342900">
              <a:buFont typeface="Arial" panose="020B0604020202020204" pitchFamily="34" charset="0"/>
              <a:buChar char="•"/>
            </a:pPr>
            <a:r>
              <a:rPr lang="de-DE" sz="2000" dirty="0" err="1" smtClean="0"/>
              <a:t>universe</a:t>
            </a:r>
            <a:r>
              <a:rPr lang="de-DE" sz="2000" dirty="0" smtClean="0"/>
              <a:t> (a </a:t>
            </a:r>
            <a:r>
              <a:rPr lang="de-DE" sz="2000" dirty="0" err="1" smtClean="0"/>
              <a:t>special</a:t>
            </a:r>
            <a:r>
              <a:rPr lang="de-DE" sz="2000" dirty="0" smtClean="0"/>
              <a:t> </a:t>
            </a:r>
            <a:r>
              <a:rPr lang="de-DE" sz="2000" dirty="0" err="1" smtClean="0"/>
              <a:t>built</a:t>
            </a:r>
            <a:r>
              <a:rPr lang="de-DE" sz="2000" dirty="0" smtClean="0"/>
              <a:t>-in </a:t>
            </a:r>
            <a:r>
              <a:rPr lang="de-DE" sz="2000" dirty="0" err="1" smtClean="0"/>
              <a:t>kind</a:t>
            </a:r>
            <a:r>
              <a:rPr lang="de-DE" sz="2000" dirty="0" smtClean="0"/>
              <a:t> </a:t>
            </a:r>
            <a:r>
              <a:rPr lang="de-DE" sz="2000" dirty="0" err="1" smtClean="0"/>
              <a:t>of</a:t>
            </a:r>
            <a:r>
              <a:rPr lang="de-DE" sz="2000" dirty="0" smtClean="0"/>
              <a:t> </a:t>
            </a:r>
            <a:r>
              <a:rPr lang="de-DE" sz="2000" dirty="0" err="1" smtClean="0"/>
              <a:t>set</a:t>
            </a:r>
            <a:r>
              <a:rPr lang="de-DE" sz="2000" dirty="0" smtClean="0"/>
              <a:t>)</a:t>
            </a:r>
          </a:p>
          <a:p>
            <a:pPr marL="800100" lvl="1" indent="-342900">
              <a:buFont typeface="Arial" panose="020B0604020202020204" pitchFamily="34" charset="0"/>
              <a:buChar char="•"/>
            </a:pPr>
            <a:r>
              <a:rPr lang="de-DE" sz="2000" dirty="0" err="1" smtClean="0"/>
              <a:t>enumeration</a:t>
            </a:r>
            <a:endParaRPr lang="de-DE" sz="2000" dirty="0" smtClean="0"/>
          </a:p>
          <a:p>
            <a:pPr marL="800100" lvl="1" indent="-342900">
              <a:buFont typeface="Arial" panose="020B0604020202020204" pitchFamily="34" charset="0"/>
              <a:buChar char="•"/>
            </a:pPr>
            <a:r>
              <a:rPr lang="de-DE" sz="2000" dirty="0" err="1" smtClean="0"/>
              <a:t>number</a:t>
            </a:r>
            <a:endParaRPr lang="de-DE" sz="2000" dirty="0" smtClean="0"/>
          </a:p>
          <a:p>
            <a:pPr marL="800100" lvl="1" indent="-342900">
              <a:buFont typeface="Arial" panose="020B0604020202020204" pitchFamily="34" charset="0"/>
              <a:buChar char="•"/>
            </a:pPr>
            <a:r>
              <a:rPr lang="de-DE" sz="2000" dirty="0" err="1"/>
              <a:t>string</a:t>
            </a:r>
            <a:endParaRPr lang="de-DE" sz="2000" dirty="0"/>
          </a:p>
          <a:p>
            <a:pPr marL="800100" lvl="1" indent="-342900">
              <a:buFont typeface="Arial" panose="020B0604020202020204" pitchFamily="34" charset="0"/>
              <a:buChar char="•"/>
            </a:pPr>
            <a:r>
              <a:rPr lang="de-DE" sz="2000" dirty="0" err="1" smtClean="0"/>
              <a:t>collections</a:t>
            </a:r>
            <a:r>
              <a:rPr lang="de-DE" sz="2000" dirty="0" smtClean="0"/>
              <a:t> (</a:t>
            </a:r>
            <a:r>
              <a:rPr lang="de-DE" sz="2000" dirty="0" err="1" smtClean="0"/>
              <a:t>set</a:t>
            </a:r>
            <a:r>
              <a:rPr lang="de-DE" sz="2000" dirty="0" smtClean="0"/>
              <a:t>, </a:t>
            </a:r>
            <a:r>
              <a:rPr lang="de-DE" sz="2000" dirty="0" err="1" smtClean="0"/>
              <a:t>bag</a:t>
            </a:r>
            <a:r>
              <a:rPr lang="de-DE" sz="2000" dirty="0" smtClean="0"/>
              <a:t>, </a:t>
            </a:r>
            <a:r>
              <a:rPr lang="de-DE" sz="2000" dirty="0" err="1" smtClean="0"/>
              <a:t>list</a:t>
            </a:r>
            <a:r>
              <a:rPr lang="de-DE" sz="2000" dirty="0" smtClean="0"/>
              <a:t>, </a:t>
            </a:r>
            <a:r>
              <a:rPr lang="de-DE" sz="2000" dirty="0" err="1" smtClean="0"/>
              <a:t>queue</a:t>
            </a:r>
            <a:r>
              <a:rPr lang="de-DE" sz="2000" dirty="0" smtClean="0"/>
              <a:t>, </a:t>
            </a:r>
            <a:r>
              <a:rPr lang="de-DE" sz="2000" dirty="0" err="1" smtClean="0"/>
              <a:t>stack</a:t>
            </a:r>
            <a:r>
              <a:rPr lang="de-DE" sz="2000" dirty="0" smtClean="0"/>
              <a:t>, </a:t>
            </a:r>
            <a:r>
              <a:rPr lang="de-DE" sz="2000" dirty="0" err="1" smtClean="0"/>
              <a:t>map</a:t>
            </a:r>
            <a:r>
              <a:rPr lang="de-DE" sz="2000" dirty="0" smtClean="0"/>
              <a:t>)</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817080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Remove "</a:t>
            </a:r>
            <a:r>
              <a:rPr lang="de-DE" dirty="0" err="1" smtClean="0"/>
              <a:t>undef"s</a:t>
            </a:r>
            <a:r>
              <a:rPr lang="de-DE" dirty="0" smtClean="0"/>
              <a:t> </a:t>
            </a:r>
            <a:r>
              <a:rPr lang="de-DE" dirty="0" err="1" smtClean="0"/>
              <a:t>by</a:t>
            </a:r>
            <a:r>
              <a:rPr lang="de-DE" dirty="0" smtClean="0"/>
              <a:t> </a:t>
            </a:r>
            <a:r>
              <a:rPr lang="de-DE" dirty="0" err="1" smtClean="0"/>
              <a:t>defining</a:t>
            </a:r>
            <a:r>
              <a:rPr lang="de-DE" dirty="0" smtClean="0"/>
              <a:t>/</a:t>
            </a:r>
            <a:r>
              <a:rPr lang="de-DE" dirty="0" err="1" smtClean="0"/>
              <a:t>initializing</a:t>
            </a:r>
            <a:r>
              <a:rPr lang="de-DE" dirty="0" smtClean="0"/>
              <a:t> all </a:t>
            </a:r>
            <a:r>
              <a:rPr lang="de-DE" dirty="0" err="1" smtClean="0"/>
              <a:t>identifiers</a:t>
            </a:r>
            <a:r>
              <a:rPr lang="de-DE" dirty="0" smtClean="0"/>
              <a:t> </a:t>
            </a:r>
            <a:endParaRPr lang="en-US" dirty="0" smtClean="0"/>
          </a:p>
        </p:txBody>
      </p:sp>
      <p:sp>
        <p:nvSpPr>
          <p:cNvPr id="10" name="Rechteck 9"/>
          <p:cNvSpPr/>
          <p:nvPr/>
        </p:nvSpPr>
        <p:spPr>
          <a:xfrm>
            <a:off x="809625" y="1772816"/>
            <a:ext cx="7941736" cy="4662815"/>
          </a:xfrm>
          <a:prstGeom prst="rect">
            <a:avLst/>
          </a:prstGeom>
        </p:spPr>
        <p:txBody>
          <a:bodyPr wrap="square">
            <a:spAutoFit/>
          </a:bodyPr>
          <a:lstStyle/>
          <a:p>
            <a:pPr lvl="0"/>
            <a:r>
              <a:rPr lang="en-US" sz="1600" b="1" dirty="0" smtClean="0">
                <a:solidFill>
                  <a:srgbClr val="800080"/>
                </a:solidFill>
                <a:latin typeface="Consolas" panose="020B0609020204030204" pitchFamily="49" charset="0"/>
              </a:rPr>
              <a:t>universe</a:t>
            </a:r>
            <a:r>
              <a:rPr lang="en-US" sz="1600" b="1" dirty="0" smtClean="0">
                <a:solidFill>
                  <a:srgbClr val="000000"/>
                </a:solidFill>
                <a:latin typeface="Consolas" panose="020B0609020204030204" pitchFamily="49" charset="0"/>
              </a:rPr>
              <a:t> </a:t>
            </a:r>
            <a:r>
              <a:rPr lang="en-US" sz="1600" b="1" dirty="0">
                <a:solidFill>
                  <a:srgbClr val="000000"/>
                </a:solidFill>
                <a:latin typeface="Consolas" panose="020B0609020204030204" pitchFamily="49" charset="0"/>
              </a:rPr>
              <a:t>Track = {track1, track2}</a:t>
            </a:r>
          </a:p>
          <a:p>
            <a:endParaRPr lang="de-DE" sz="900" dirty="0" smtClean="0">
              <a:solidFill>
                <a:srgbClr val="800000"/>
              </a:solidFill>
              <a:latin typeface="Consolas" panose="020B0609020204030204" pitchFamily="49" charset="0"/>
            </a:endParaRPr>
          </a:p>
          <a:p>
            <a:r>
              <a:rPr lang="en-US" sz="1600" b="1" dirty="0" err="1" smtClean="0">
                <a:solidFill>
                  <a:srgbClr val="800080"/>
                </a:solidFill>
                <a:latin typeface="Consolas" panose="020B0609020204030204" pitchFamily="49" charset="0"/>
              </a:rPr>
              <a:t>enum</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TrackStatus</a:t>
            </a:r>
            <a:r>
              <a:rPr lang="en-US" sz="1600" b="1" dirty="0">
                <a:solidFill>
                  <a:srgbClr val="000000"/>
                </a:solidFill>
                <a:latin typeface="Consolas" panose="020B0609020204030204" pitchFamily="49" charset="0"/>
              </a:rPr>
              <a:t> = {empty, coming, crossing}</a:t>
            </a:r>
          </a:p>
          <a:p>
            <a:r>
              <a:rPr lang="en-US" sz="1600" b="1" dirty="0" err="1">
                <a:solidFill>
                  <a:srgbClr val="800080"/>
                </a:solidFill>
                <a:latin typeface="Consolas" panose="020B0609020204030204" pitchFamily="49" charset="0"/>
              </a:rPr>
              <a:t>enum</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GateState</a:t>
            </a:r>
            <a:r>
              <a:rPr lang="en-US" sz="1600" b="1" dirty="0">
                <a:solidFill>
                  <a:srgbClr val="000000"/>
                </a:solidFill>
                <a:latin typeface="Consolas" panose="020B0609020204030204" pitchFamily="49" charset="0"/>
              </a:rPr>
              <a:t> = {opened, closed}</a:t>
            </a:r>
          </a:p>
          <a:p>
            <a:r>
              <a:rPr lang="en-US" sz="1600" b="1" dirty="0" err="1">
                <a:solidFill>
                  <a:srgbClr val="800080"/>
                </a:solidFill>
                <a:latin typeface="Consolas" panose="020B0609020204030204" pitchFamily="49" charset="0"/>
              </a:rPr>
              <a:t>enum</a:t>
            </a:r>
            <a:r>
              <a:rPr lang="en-US" sz="1600" b="1" dirty="0">
                <a:solidFill>
                  <a:srgbClr val="000000"/>
                </a:solidFill>
                <a:latin typeface="Consolas" panose="020B0609020204030204" pitchFamily="49" charset="0"/>
              </a:rPr>
              <a:t> Direction = {open, close}</a:t>
            </a:r>
          </a:p>
          <a:p>
            <a:endParaRPr lang="en-US" sz="1600" b="1" dirty="0" smtClean="0">
              <a:solidFill>
                <a:srgbClr val="800080"/>
              </a:solidFill>
              <a:latin typeface="Consolas" panose="020B0609020204030204" pitchFamily="49" charset="0"/>
            </a:endParaRPr>
          </a:p>
          <a:p>
            <a:r>
              <a:rPr lang="en-US" sz="1600" b="1" dirty="0" smtClean="0">
                <a:solidFill>
                  <a:srgbClr val="800080"/>
                </a:solidFill>
                <a:latin typeface="Consolas" panose="020B0609020204030204" pitchFamily="49" charset="0"/>
              </a:rPr>
              <a:t/>
            </a:r>
            <a:br>
              <a:rPr lang="en-US" sz="1600" b="1" dirty="0" smtClean="0">
                <a:solidFill>
                  <a:srgbClr val="800080"/>
                </a:solidFill>
                <a:latin typeface="Consolas" panose="020B0609020204030204" pitchFamily="49" charset="0"/>
              </a:rPr>
            </a:br>
            <a:r>
              <a:rPr lang="en-US" sz="1600" b="1" dirty="0" smtClean="0">
                <a:solidFill>
                  <a:srgbClr val="800080"/>
                </a:solidFill>
                <a:latin typeface="Consolas" panose="020B0609020204030204" pitchFamily="49" charset="0"/>
              </a:rPr>
              <a:t>rule</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InitRule</a:t>
            </a:r>
            <a:r>
              <a:rPr lang="en-US" sz="1600" b="1" dirty="0">
                <a:solidFill>
                  <a:srgbClr val="000000"/>
                </a:solidFill>
                <a:latin typeface="Consolas" panose="020B0609020204030204" pitchFamily="49" charset="0"/>
              </a:rPr>
              <a:t> = </a:t>
            </a:r>
            <a:r>
              <a:rPr lang="en-US" sz="1600" b="1" dirty="0">
                <a:solidFill>
                  <a:srgbClr val="800080"/>
                </a:solidFill>
                <a:latin typeface="Consolas" panose="020B0609020204030204" pitchFamily="49" charset="0"/>
              </a:rPr>
              <a:t>par</a:t>
            </a:r>
          </a:p>
          <a:p>
            <a:r>
              <a:rPr lang="en-US" sz="1600" dirty="0" smtClean="0">
                <a:solidFill>
                  <a:srgbClr val="000000"/>
                </a:solidFill>
                <a:latin typeface="Consolas" panose="020B0609020204030204" pitchFamily="49" charset="0"/>
              </a:rPr>
              <a:t>  </a:t>
            </a:r>
            <a:r>
              <a:rPr lang="en-US" sz="1600" dirty="0" smtClean="0">
                <a:solidFill>
                  <a:srgbClr val="008000"/>
                </a:solidFill>
                <a:latin typeface="Consolas" panose="020B0609020204030204" pitchFamily="49" charset="0"/>
              </a:rPr>
              <a:t>// </a:t>
            </a:r>
            <a:r>
              <a:rPr lang="en-US" sz="1600" dirty="0">
                <a:solidFill>
                  <a:srgbClr val="008000"/>
                </a:solidFill>
                <a:latin typeface="Consolas" panose="020B0609020204030204" pitchFamily="49" charset="0"/>
              </a:rPr>
              <a:t>initialize all constants</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dmin</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5000</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dmax</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10000</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dopen</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2000</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dclose</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2000</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waitTime</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3000</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dcrossing</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3000</a:t>
            </a:r>
          </a:p>
          <a:p>
            <a:r>
              <a:rPr lang="en-US" sz="1600" dirty="0" smtClean="0">
                <a:solidFill>
                  <a:srgbClr val="000000"/>
                </a:solidFill>
                <a:latin typeface="Consolas" panose="020B0609020204030204" pitchFamily="49" charset="0"/>
              </a:rPr>
              <a:t>  span </a:t>
            </a:r>
            <a:r>
              <a:rPr lang="en-US" sz="1600" dirty="0">
                <a:solidFill>
                  <a:srgbClr val="000000"/>
                </a:solidFill>
                <a:latin typeface="Consolas" panose="020B0609020204030204" pitchFamily="49" charset="0"/>
              </a:rPr>
              <a:t>:= </a:t>
            </a:r>
            <a:r>
              <a:rPr lang="en-US" sz="1600" dirty="0" smtClean="0">
                <a:solidFill>
                  <a:srgbClr val="000000"/>
                </a:solidFill>
                <a:latin typeface="Consolas" panose="020B0609020204030204" pitchFamily="49" charset="0"/>
              </a:rPr>
              <a:t>500</a:t>
            </a:r>
            <a:endParaRPr lang="en-US" sz="1600" dirty="0">
              <a:solidFill>
                <a:srgbClr val="008000"/>
              </a:solidFill>
              <a:latin typeface="Consolas" panose="020B0609020204030204" pitchFamily="49" charset="0"/>
            </a:endParaRP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gateState</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opened</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startTime</a:t>
            </a:r>
            <a:r>
              <a:rPr lang="en-US" sz="1600" dirty="0" smtClean="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a:t>
            </a:r>
            <a:r>
              <a:rPr lang="en-US" sz="1600" i="1" dirty="0">
                <a:solidFill>
                  <a:srgbClr val="000080"/>
                </a:solidFill>
                <a:latin typeface="Consolas" panose="020B0609020204030204" pitchFamily="49" charset="0"/>
              </a:rPr>
              <a:t>now</a:t>
            </a:r>
          </a:p>
          <a:p>
            <a:r>
              <a:rPr lang="en-US" sz="1600" dirty="0" smtClean="0">
                <a:solidFill>
                  <a:srgbClr val="008000"/>
                </a:solidFill>
                <a:latin typeface="Consolas" panose="020B0609020204030204" pitchFamily="49" charset="0"/>
              </a:rPr>
              <a:t>  </a:t>
            </a:r>
            <a:endParaRPr lang="en-US" sz="1600" dirty="0" smtClean="0">
              <a:solidFill>
                <a:srgbClr val="800000"/>
              </a:solidFill>
              <a:latin typeface="Consolas" panose="020B0609020204030204" pitchFamily="49" charset="0"/>
            </a:endParaRPr>
          </a:p>
        </p:txBody>
      </p:sp>
      <p:sp>
        <p:nvSpPr>
          <p:cNvPr id="3" name="Rechteck 2"/>
          <p:cNvSpPr/>
          <p:nvPr/>
        </p:nvSpPr>
        <p:spPr>
          <a:xfrm>
            <a:off x="4803625" y="3645024"/>
            <a:ext cx="4572000" cy="2554545"/>
          </a:xfrm>
          <a:prstGeom prst="rect">
            <a:avLst/>
          </a:prstGeom>
        </p:spPr>
        <p:txBody>
          <a:bodyPr>
            <a:spAutoFit/>
          </a:bodyPr>
          <a:lstStyle/>
          <a:p>
            <a:pPr lvl="0"/>
            <a:r>
              <a:rPr lang="en-US" sz="1600" dirty="0" smtClean="0">
                <a:solidFill>
                  <a:srgbClr val="008000"/>
                </a:solidFill>
                <a:latin typeface="Consolas" panose="020B0609020204030204" pitchFamily="49" charset="0"/>
              </a:rPr>
              <a:t>  // </a:t>
            </a:r>
            <a:r>
              <a:rPr lang="en-US" sz="1600" dirty="0">
                <a:solidFill>
                  <a:srgbClr val="008000"/>
                </a:solidFill>
                <a:latin typeface="Consolas" panose="020B0609020204030204" pitchFamily="49" charset="0"/>
              </a:rPr>
              <a:t>initialize the track sensors</a:t>
            </a:r>
          </a:p>
          <a:p>
            <a:pPr lvl="0"/>
            <a:r>
              <a:rPr lang="en-US" sz="1600" b="1" dirty="0">
                <a:solidFill>
                  <a:srgbClr val="800080"/>
                </a:solidFill>
                <a:latin typeface="Consolas" panose="020B0609020204030204" pitchFamily="49" charset="0"/>
              </a:rPr>
              <a:t>  </a:t>
            </a:r>
            <a:r>
              <a:rPr lang="en-US" sz="1600" b="1" dirty="0" err="1">
                <a:solidFill>
                  <a:srgbClr val="800080"/>
                </a:solidFill>
                <a:latin typeface="Consolas" panose="020B0609020204030204" pitchFamily="49" charset="0"/>
              </a:rPr>
              <a:t>forall</a:t>
            </a:r>
            <a:r>
              <a:rPr lang="en-US" sz="1600" b="1" dirty="0">
                <a:solidFill>
                  <a:srgbClr val="000000"/>
                </a:solidFill>
                <a:latin typeface="Consolas" panose="020B0609020204030204" pitchFamily="49" charset="0"/>
              </a:rPr>
              <a:t> t </a:t>
            </a:r>
            <a:r>
              <a:rPr lang="en-US" sz="1600" b="1" dirty="0">
                <a:solidFill>
                  <a:srgbClr val="800080"/>
                </a:solidFill>
                <a:latin typeface="Consolas" panose="020B0609020204030204" pitchFamily="49" charset="0"/>
              </a:rPr>
              <a:t>in</a:t>
            </a:r>
            <a:r>
              <a:rPr lang="en-US" sz="1600" b="1" dirty="0">
                <a:solidFill>
                  <a:srgbClr val="000000"/>
                </a:solidFill>
                <a:latin typeface="Consolas" panose="020B0609020204030204" pitchFamily="49" charset="0"/>
              </a:rPr>
              <a:t> Track </a:t>
            </a:r>
            <a:r>
              <a:rPr lang="en-US" sz="1600" b="1" dirty="0">
                <a:solidFill>
                  <a:srgbClr val="800080"/>
                </a:solidFill>
                <a:latin typeface="Consolas" panose="020B0609020204030204" pitchFamily="49" charset="0"/>
              </a:rPr>
              <a:t>do</a:t>
            </a:r>
            <a:r>
              <a:rPr lang="en-US" sz="1600" b="1" dirty="0">
                <a:solidFill>
                  <a:srgbClr val="000000"/>
                </a:solidFill>
                <a:latin typeface="Consolas" panose="020B0609020204030204" pitchFamily="49" charset="0"/>
              </a:rPr>
              <a:t> </a:t>
            </a:r>
          </a:p>
          <a:p>
            <a:pPr lvl="0"/>
            <a:r>
              <a:rPr lang="en-US" sz="1600" b="1" dirty="0">
                <a:solidFill>
                  <a:srgbClr val="800080"/>
                </a:solidFill>
                <a:latin typeface="Consolas" panose="020B0609020204030204" pitchFamily="49" charset="0"/>
              </a:rPr>
              <a:t>  par</a:t>
            </a:r>
          </a:p>
          <a:p>
            <a:pPr lvl="0"/>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trackStatus</a:t>
            </a:r>
            <a:r>
              <a:rPr lang="en-US" sz="1600" dirty="0">
                <a:solidFill>
                  <a:srgbClr val="000000"/>
                </a:solidFill>
                <a:latin typeface="Consolas" panose="020B0609020204030204" pitchFamily="49" charset="0"/>
              </a:rPr>
              <a:t>(t) := empty</a:t>
            </a:r>
          </a:p>
          <a:p>
            <a:pPr lvl="0"/>
            <a:r>
              <a:rPr lang="en-US" sz="1600" dirty="0">
                <a:solidFill>
                  <a:srgbClr val="000000"/>
                </a:solidFill>
                <a:latin typeface="Consolas" panose="020B0609020204030204" pitchFamily="49" charset="0"/>
              </a:rPr>
              <a:t>    deadline(t) := </a:t>
            </a:r>
            <a:r>
              <a:rPr lang="en-US" sz="1600" i="1" dirty="0">
                <a:solidFill>
                  <a:srgbClr val="000080"/>
                </a:solidFill>
                <a:latin typeface="Consolas" panose="020B0609020204030204" pitchFamily="49" charset="0"/>
              </a:rPr>
              <a:t>infinity</a:t>
            </a:r>
          </a:p>
          <a:p>
            <a:pPr lvl="0"/>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passingTime</a:t>
            </a:r>
            <a:r>
              <a:rPr lang="en-US" sz="1600" dirty="0">
                <a:solidFill>
                  <a:srgbClr val="000000"/>
                </a:solidFill>
                <a:latin typeface="Consolas" panose="020B0609020204030204" pitchFamily="49" charset="0"/>
              </a:rPr>
              <a:t>(t) := 0</a:t>
            </a:r>
          </a:p>
          <a:p>
            <a:pPr lvl="0"/>
            <a:r>
              <a:rPr lang="en-US" sz="1600" b="1" dirty="0">
                <a:solidFill>
                  <a:srgbClr val="800080"/>
                </a:solidFill>
                <a:latin typeface="Consolas" panose="020B0609020204030204" pitchFamily="49" charset="0"/>
              </a:rPr>
              <a:t>  </a:t>
            </a:r>
            <a:r>
              <a:rPr lang="en-US" sz="1600" b="1" dirty="0" err="1">
                <a:solidFill>
                  <a:srgbClr val="800080"/>
                </a:solidFill>
                <a:latin typeface="Consolas" panose="020B0609020204030204" pitchFamily="49" charset="0"/>
              </a:rPr>
              <a:t>endpar</a:t>
            </a:r>
            <a:endParaRPr lang="en-US" sz="1600" b="1" dirty="0">
              <a:solidFill>
                <a:srgbClr val="800080"/>
              </a:solidFill>
              <a:latin typeface="Consolas" panose="020B0609020204030204" pitchFamily="49" charset="0"/>
            </a:endParaRPr>
          </a:p>
          <a:p>
            <a:pPr lvl="0"/>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TrackControl</a:t>
            </a:r>
            <a:endParaRPr lang="en-US" sz="1600" dirty="0">
              <a:solidFill>
                <a:srgbClr val="000000"/>
              </a:solidFill>
              <a:latin typeface="Consolas" panose="020B0609020204030204" pitchFamily="49" charset="0"/>
            </a:endParaRPr>
          </a:p>
          <a:p>
            <a:pPr lvl="0"/>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GateControl</a:t>
            </a:r>
            <a:endParaRPr lang="en-US" sz="1600" dirty="0">
              <a:solidFill>
                <a:srgbClr val="000000"/>
              </a:solidFill>
              <a:latin typeface="Consolas" panose="020B0609020204030204" pitchFamily="49" charset="0"/>
            </a:endParaRPr>
          </a:p>
          <a:p>
            <a:pPr lvl="0"/>
            <a:r>
              <a:rPr lang="en-US" sz="1600" b="1" dirty="0" err="1" smtClean="0">
                <a:solidFill>
                  <a:srgbClr val="800080"/>
                </a:solidFill>
                <a:latin typeface="Consolas" panose="020B0609020204030204" pitchFamily="49" charset="0"/>
              </a:rPr>
              <a:t>endpar</a:t>
            </a:r>
            <a:r>
              <a:rPr lang="en-US" sz="1600" b="1" dirty="0" smtClean="0">
                <a:solidFill>
                  <a:srgbClr val="800080"/>
                </a:solidFill>
                <a:latin typeface="Consolas" panose="020B0609020204030204" pitchFamily="49" charset="0"/>
              </a:rPr>
              <a:t> </a:t>
            </a:r>
            <a:r>
              <a:rPr lang="en-US" sz="1600" dirty="0">
                <a:solidFill>
                  <a:srgbClr val="008000"/>
                </a:solidFill>
                <a:latin typeface="Consolas" panose="020B0609020204030204" pitchFamily="49" charset="0"/>
              </a:rPr>
              <a:t>// </a:t>
            </a:r>
            <a:r>
              <a:rPr lang="en-US" sz="1600" dirty="0" smtClean="0">
                <a:solidFill>
                  <a:srgbClr val="008000"/>
                </a:solidFill>
                <a:latin typeface="Consolas" panose="020B0609020204030204" pitchFamily="49" charset="0"/>
              </a:rPr>
              <a:t>of the </a:t>
            </a:r>
            <a:r>
              <a:rPr lang="en-US" sz="1600" dirty="0" err="1" smtClean="0">
                <a:solidFill>
                  <a:srgbClr val="008000"/>
                </a:solidFill>
                <a:latin typeface="Consolas" panose="020B0609020204030204" pitchFamily="49" charset="0"/>
              </a:rPr>
              <a:t>InitRule</a:t>
            </a:r>
            <a:endParaRPr lang="en-US" sz="1600" dirty="0">
              <a:solidFill>
                <a:srgbClr val="800000"/>
              </a:solidFill>
              <a:latin typeface="Consolas" panose="020B0609020204030204" pitchFamily="49" charset="0"/>
            </a:endParaRPr>
          </a:p>
        </p:txBody>
      </p:sp>
      <p:sp>
        <p:nvSpPr>
          <p:cNvPr id="6" name="AutoShape 27"/>
          <p:cNvSpPr>
            <a:spLocks noChangeArrowheads="1"/>
          </p:cNvSpPr>
          <p:nvPr/>
        </p:nvSpPr>
        <p:spPr bwMode="auto">
          <a:xfrm>
            <a:off x="5754380" y="1484784"/>
            <a:ext cx="3168352" cy="288032"/>
          </a:xfrm>
          <a:prstGeom prst="wedgeRoundRectCallout">
            <a:avLst>
              <a:gd name="adj1" fmla="val -84608"/>
              <a:gd name="adj2" fmla="val 109889"/>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definition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universes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sets</a:t>
            </a:r>
            <a:endParaRPr lang="de-DE" sz="1600" dirty="0">
              <a:latin typeface="+mj-lt"/>
              <a:ea typeface="Fira Sans Book" panose="020B0503050000020004" pitchFamily="34" charset="0"/>
            </a:endParaRPr>
          </a:p>
        </p:txBody>
      </p:sp>
      <p:sp>
        <p:nvSpPr>
          <p:cNvPr id="7" name="AutoShape 27"/>
          <p:cNvSpPr>
            <a:spLocks noChangeArrowheads="1"/>
          </p:cNvSpPr>
          <p:nvPr/>
        </p:nvSpPr>
        <p:spPr bwMode="auto">
          <a:xfrm>
            <a:off x="5825380" y="2043622"/>
            <a:ext cx="3309113" cy="581744"/>
          </a:xfrm>
          <a:prstGeom prst="wedgeRoundRectCallout">
            <a:avLst>
              <a:gd name="adj1" fmla="val -85361"/>
              <a:gd name="adj2" fmla="val 43673"/>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enumerations</a:t>
            </a:r>
            <a:r>
              <a:rPr lang="de-DE" sz="1600" dirty="0" smtClean="0">
                <a:latin typeface="+mj-lt"/>
                <a:ea typeface="Fira Sans Book" panose="020B0503050000020004" pitchFamily="34" charset="0"/>
              </a:rPr>
              <a:t> do not </a:t>
            </a:r>
            <a:r>
              <a:rPr lang="de-DE" sz="1600" dirty="0" err="1" smtClean="0">
                <a:latin typeface="+mj-lt"/>
                <a:ea typeface="Fira Sans Book" panose="020B0503050000020004" pitchFamily="34" charset="0"/>
              </a:rPr>
              <a:t>define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sets</a:t>
            </a:r>
            <a:r>
              <a:rPr lang="de-DE" sz="1600" dirty="0" smtClean="0">
                <a:latin typeface="+mj-lt"/>
                <a:ea typeface="Fira Sans Book" panose="020B0503050000020004" pitchFamily="34" charset="0"/>
              </a:rPr>
              <a:t>, but </a:t>
            </a:r>
            <a:r>
              <a:rPr lang="de-DE" sz="1600" dirty="0" err="1" smtClean="0">
                <a:latin typeface="+mj-lt"/>
                <a:ea typeface="Fira Sans Book" panose="020B0503050000020004" pitchFamily="34" charset="0"/>
              </a:rPr>
              <a:t>possible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values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location</a:t>
            </a:r>
            <a:endParaRPr lang="de-DE" sz="1600" dirty="0">
              <a:latin typeface="+mj-lt"/>
              <a:ea typeface="Fira Sans Book" panose="020B0503050000020004" pitchFamily="34" charset="0"/>
            </a:endParaRPr>
          </a:p>
        </p:txBody>
      </p:sp>
      <p:sp>
        <p:nvSpPr>
          <p:cNvPr id="8" name="AutoShape 27"/>
          <p:cNvSpPr>
            <a:spLocks noChangeArrowheads="1"/>
          </p:cNvSpPr>
          <p:nvPr/>
        </p:nvSpPr>
        <p:spPr bwMode="auto">
          <a:xfrm>
            <a:off x="5301487" y="2919264"/>
            <a:ext cx="3309113" cy="581744"/>
          </a:xfrm>
          <a:prstGeom prst="wedgeRoundRectCallout">
            <a:avLst>
              <a:gd name="adj1" fmla="val -106160"/>
              <a:gd name="adj2" fmla="val 69025"/>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line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comments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with</a:t>
            </a:r>
            <a:r>
              <a:rPr lang="de-DE" sz="1600" dirty="0" smtClean="0">
                <a:latin typeface="+mj-lt"/>
                <a:ea typeface="Fira Sans Book" panose="020B0503050000020004" pitchFamily="34" charset="0"/>
              </a:rPr>
              <a:t> "//"</a:t>
            </a:r>
            <a:br>
              <a:rPr lang="de-DE" sz="1600" dirty="0" smtClean="0">
                <a:latin typeface="+mj-lt"/>
                <a:ea typeface="Fira Sans Book" panose="020B0503050000020004" pitchFamily="34" charset="0"/>
              </a:rPr>
            </a:br>
            <a:r>
              <a:rPr lang="de-DE" sz="1600" dirty="0" smtClean="0">
                <a:latin typeface="+mj-lt"/>
                <a:ea typeface="Fira Sans Book" panose="020B0503050000020004" pitchFamily="34" charset="0"/>
              </a:rPr>
              <a:t>block </a:t>
            </a:r>
            <a:r>
              <a:rPr lang="de-DE" sz="1600" dirty="0" err="1" smtClean="0">
                <a:latin typeface="+mj-lt"/>
                <a:ea typeface="Fira Sans Book" panose="020B0503050000020004" pitchFamily="34" charset="0"/>
              </a:rPr>
              <a:t>comments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with</a:t>
            </a:r>
            <a:r>
              <a:rPr lang="de-DE" sz="1600" dirty="0" smtClean="0">
                <a:latin typeface="+mj-lt"/>
                <a:ea typeface="Fira Sans Book" panose="020B0503050000020004" pitchFamily="34" charset="0"/>
              </a:rPr>
              <a:t> "/*.. */"</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1184037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Still errors due to parallelism</a:t>
            </a:r>
          </a:p>
        </p:txBody>
      </p:sp>
      <p:sp>
        <p:nvSpPr>
          <p:cNvPr id="13315" name="Rectangle 5"/>
          <p:cNvSpPr>
            <a:spLocks noGrp="1" noChangeArrowheads="1"/>
          </p:cNvSpPr>
          <p:nvPr>
            <p:ph type="body" idx="1"/>
          </p:nvPr>
        </p:nvSpPr>
        <p:spPr>
          <a:xfrm>
            <a:off x="809625" y="1752600"/>
            <a:ext cx="8010847" cy="3657600"/>
          </a:xfrm>
        </p:spPr>
        <p:txBody>
          <a:bodyPr/>
          <a:lstStyle/>
          <a:p>
            <a:pPr eaLnBrk="1" hangingPunct="1">
              <a:buFont typeface="Arial" panose="020B0604020202020204" pitchFamily="34" charset="0"/>
              <a:buChar char="•"/>
            </a:pPr>
            <a:r>
              <a:rPr lang="en-US" sz="2000" dirty="0" smtClean="0"/>
              <a:t>Initialization is performed in parallel </a:t>
            </a:r>
            <a:r>
              <a:rPr lang="en-US" sz="2000" dirty="0" smtClean="0">
                <a:sym typeface="Wingdings" panose="05000000000000000000" pitchFamily="2" charset="2"/>
              </a:rPr>
              <a:t> update with initial state not yet available when "</a:t>
            </a:r>
            <a:r>
              <a:rPr lang="en-US" sz="2000" dirty="0" err="1" smtClean="0">
                <a:sym typeface="Wingdings" panose="05000000000000000000" pitchFamily="2" charset="2"/>
              </a:rPr>
              <a:t>TrackControl</a:t>
            </a:r>
            <a:r>
              <a:rPr lang="en-US" sz="2000" dirty="0" smtClean="0">
                <a:sym typeface="Wingdings" panose="05000000000000000000" pitchFamily="2" charset="2"/>
              </a:rPr>
              <a:t>" or "</a:t>
            </a:r>
            <a:r>
              <a:rPr lang="en-US" sz="2000" dirty="0" err="1" smtClean="0">
                <a:sym typeface="Wingdings" panose="05000000000000000000" pitchFamily="2" charset="2"/>
              </a:rPr>
              <a:t>GateControl</a:t>
            </a:r>
            <a:r>
              <a:rPr lang="en-US" sz="2000" dirty="0" smtClean="0">
                <a:sym typeface="Wingdings" panose="05000000000000000000" pitchFamily="2" charset="2"/>
              </a:rPr>
              <a:t>" are executed.</a:t>
            </a:r>
            <a:endParaRPr lang="en-US" sz="2000" dirty="0" smtClean="0"/>
          </a:p>
          <a:p>
            <a:pPr eaLnBrk="1" hangingPunct="1">
              <a:buFont typeface="Arial" panose="020B0604020202020204" pitchFamily="34" charset="0"/>
              <a:buChar char="•"/>
            </a:pPr>
            <a:endParaRPr lang="en-US" sz="2000" dirty="0"/>
          </a:p>
          <a:p>
            <a:pPr eaLnBrk="1" hangingPunct="1">
              <a:buFont typeface="Arial" panose="020B0604020202020204" pitchFamily="34" charset="0"/>
              <a:buChar char="•"/>
            </a:pPr>
            <a:r>
              <a:rPr lang="en-US" sz="2000" dirty="0" smtClean="0"/>
              <a:t>Typical pattern to ensure initialization executed only once and at the beginning:</a:t>
            </a:r>
          </a:p>
          <a:p>
            <a:pPr marL="0" indent="0" eaLnBrk="1" hangingPunct="1"/>
            <a:endParaRPr lang="en-US" sz="2000" dirty="0"/>
          </a:p>
          <a:p>
            <a:pPr>
              <a:lnSpc>
                <a:spcPct val="100000"/>
              </a:lnSpc>
            </a:pPr>
            <a:r>
              <a:rPr lang="en-US" sz="1600" b="1" dirty="0">
                <a:solidFill>
                  <a:srgbClr val="800080"/>
                </a:solidFill>
                <a:latin typeface="Consolas" panose="020B0609020204030204" pitchFamily="49" charset="0"/>
              </a:rPr>
              <a:t>universe</a:t>
            </a:r>
            <a:r>
              <a:rPr lang="en-US" sz="1600" b="1" dirty="0">
                <a:solidFill>
                  <a:srgbClr val="000000"/>
                </a:solidFill>
                <a:latin typeface="Consolas" panose="020B0609020204030204" pitchFamily="49" charset="0"/>
              </a:rPr>
              <a:t> </a:t>
            </a:r>
            <a:r>
              <a:rPr lang="en-US" sz="1600" b="1" i="1" dirty="0">
                <a:solidFill>
                  <a:srgbClr val="000080"/>
                </a:solidFill>
                <a:latin typeface="Consolas" panose="020B0609020204030204" pitchFamily="49" charset="0"/>
              </a:rPr>
              <a:t>Agents</a:t>
            </a:r>
            <a:r>
              <a:rPr lang="en-US" sz="1600" b="1" i="1" dirty="0">
                <a:solidFill>
                  <a:srgbClr val="000000"/>
                </a:solidFill>
                <a:latin typeface="Consolas" panose="020B0609020204030204" pitchFamily="49" charset="0"/>
              </a:rPr>
              <a:t> </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trackController</a:t>
            </a:r>
            <a:r>
              <a:rPr lang="en-US" sz="1600" b="1" dirty="0">
                <a:solidFill>
                  <a:srgbClr val="000000"/>
                </a:solidFill>
                <a:latin typeface="Consolas" panose="020B0609020204030204" pitchFamily="49" charset="0"/>
              </a:rPr>
              <a:t>, </a:t>
            </a:r>
            <a:r>
              <a:rPr lang="en-US" sz="1600" b="1" dirty="0" err="1" smtClean="0">
                <a:solidFill>
                  <a:srgbClr val="000000"/>
                </a:solidFill>
                <a:latin typeface="Consolas" panose="020B0609020204030204" pitchFamily="49" charset="0"/>
              </a:rPr>
              <a:t>gateController</a:t>
            </a:r>
            <a:r>
              <a:rPr lang="en-US" sz="1600" b="1" dirty="0" smtClean="0">
                <a:solidFill>
                  <a:srgbClr val="000000"/>
                </a:solidFill>
                <a:latin typeface="Consolas" panose="020B0609020204030204" pitchFamily="49" charset="0"/>
              </a:rPr>
              <a:t>}</a:t>
            </a:r>
            <a:endParaRPr lang="en-US" sz="1600" b="1" dirty="0">
              <a:solidFill>
                <a:srgbClr val="000000"/>
              </a:solidFill>
              <a:latin typeface="Consolas" panose="020B0609020204030204" pitchFamily="49" charset="0"/>
            </a:endParaRPr>
          </a:p>
          <a:p>
            <a:pPr>
              <a:lnSpc>
                <a:spcPct val="100000"/>
              </a:lnSpc>
            </a:pPr>
            <a:r>
              <a:rPr lang="en-US" sz="1600" b="1" dirty="0">
                <a:solidFill>
                  <a:srgbClr val="800080"/>
                </a:solidFill>
                <a:latin typeface="Consolas" panose="020B0609020204030204" pitchFamily="49" charset="0"/>
              </a:rPr>
              <a:t>universe</a:t>
            </a:r>
            <a:r>
              <a:rPr lang="en-US" sz="1600" b="1" dirty="0">
                <a:solidFill>
                  <a:srgbClr val="000000"/>
                </a:solidFill>
                <a:latin typeface="Consolas" panose="020B0609020204030204" pitchFamily="49" charset="0"/>
              </a:rPr>
              <a:t> Track = {track1, track2}</a:t>
            </a:r>
          </a:p>
          <a:p>
            <a:pPr>
              <a:lnSpc>
                <a:spcPct val="100000"/>
              </a:lnSpc>
            </a:pPr>
            <a:endParaRPr lang="en-US" sz="1600" dirty="0">
              <a:latin typeface="Consolas" panose="020B0609020204030204" pitchFamily="49" charset="0"/>
            </a:endParaRPr>
          </a:p>
          <a:p>
            <a:pPr>
              <a:lnSpc>
                <a:spcPct val="100000"/>
              </a:lnSpc>
            </a:pPr>
            <a:r>
              <a:rPr lang="en-US" sz="1600" b="1" dirty="0" smtClean="0">
                <a:solidFill>
                  <a:srgbClr val="800080"/>
                </a:solidFill>
                <a:latin typeface="Consolas" panose="020B0609020204030204" pitchFamily="49" charset="0"/>
              </a:rPr>
              <a:t>rule</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InitRule</a:t>
            </a:r>
            <a:r>
              <a:rPr lang="en-US" sz="1600" b="1" dirty="0">
                <a:solidFill>
                  <a:srgbClr val="000000"/>
                </a:solidFill>
                <a:latin typeface="Consolas" panose="020B0609020204030204" pitchFamily="49" charset="0"/>
              </a:rPr>
              <a:t> = </a:t>
            </a:r>
            <a:r>
              <a:rPr lang="en-US" sz="1600" b="1" dirty="0">
                <a:solidFill>
                  <a:srgbClr val="800080"/>
                </a:solidFill>
                <a:latin typeface="Consolas" panose="020B0609020204030204" pitchFamily="49" charset="0"/>
              </a:rPr>
              <a:t>par</a:t>
            </a:r>
          </a:p>
          <a:p>
            <a:pPr>
              <a:lnSpc>
                <a:spcPct val="100000"/>
              </a:lnSpc>
            </a:pPr>
            <a:r>
              <a:rPr lang="en-US" sz="1600" dirty="0">
                <a:solidFill>
                  <a:srgbClr val="000000"/>
                </a:solidFill>
                <a:latin typeface="Consolas" panose="020B0609020204030204" pitchFamily="49" charset="0"/>
              </a:rPr>
              <a:t>  </a:t>
            </a:r>
            <a:r>
              <a:rPr lang="en-US" sz="1600" dirty="0" smtClean="0">
                <a:solidFill>
                  <a:srgbClr val="008000"/>
                </a:solidFill>
                <a:latin typeface="Consolas" panose="020B0609020204030204" pitchFamily="49" charset="0"/>
              </a:rPr>
              <a:t>// </a:t>
            </a:r>
            <a:r>
              <a:rPr lang="en-US" sz="1600" dirty="0">
                <a:solidFill>
                  <a:srgbClr val="008000"/>
                </a:solidFill>
                <a:latin typeface="Consolas" panose="020B0609020204030204" pitchFamily="49" charset="0"/>
              </a:rPr>
              <a:t>initialize all constants</a:t>
            </a:r>
          </a:p>
          <a:p>
            <a:pPr>
              <a:lnSpc>
                <a:spcPct val="100000"/>
              </a:lnSpc>
            </a:pPr>
            <a:r>
              <a:rPr lang="en-US" sz="1600" dirty="0">
                <a:solidFill>
                  <a:srgbClr val="000000"/>
                </a:solidFill>
                <a:latin typeface="Consolas" panose="020B0609020204030204" pitchFamily="49" charset="0"/>
              </a:rPr>
              <a:t> </a:t>
            </a:r>
            <a:r>
              <a:rPr lang="en-US" sz="1600" dirty="0" smtClean="0">
                <a:solidFill>
                  <a:srgbClr val="000000"/>
                </a:solidFill>
                <a:latin typeface="Consolas" panose="020B0609020204030204" pitchFamily="49" charset="0"/>
              </a:rPr>
              <a:t> …</a:t>
            </a:r>
            <a:endParaRPr lang="en-US" sz="1600" i="1" dirty="0">
              <a:solidFill>
                <a:srgbClr val="000080"/>
              </a:solidFill>
              <a:latin typeface="Consolas" panose="020B0609020204030204" pitchFamily="49" charset="0"/>
            </a:endParaRPr>
          </a:p>
          <a:p>
            <a:pPr>
              <a:lnSpc>
                <a:spcPct val="100000"/>
              </a:lnSpc>
            </a:pPr>
            <a:r>
              <a:rPr lang="en-US" sz="1600" dirty="0" smtClean="0">
                <a:solidFill>
                  <a:srgbClr val="008000"/>
                </a:solidFill>
                <a:latin typeface="Consolas" panose="020B0609020204030204" pitchFamily="49" charset="0"/>
              </a:rPr>
              <a:t>  // </a:t>
            </a:r>
            <a:r>
              <a:rPr lang="en-US" sz="1600" dirty="0">
                <a:solidFill>
                  <a:srgbClr val="008000"/>
                </a:solidFill>
                <a:latin typeface="Consolas" panose="020B0609020204030204" pitchFamily="49" charset="0"/>
              </a:rPr>
              <a:t>initialize the track sensors</a:t>
            </a:r>
          </a:p>
          <a:p>
            <a:pPr>
              <a:lnSpc>
                <a:spcPct val="100000"/>
              </a:lnSpc>
            </a:pPr>
            <a:r>
              <a:rPr lang="en-US" sz="1600" b="1" dirty="0" smtClean="0">
                <a:solidFill>
                  <a:srgbClr val="800080"/>
                </a:solidFill>
                <a:latin typeface="Consolas" panose="020B0609020204030204" pitchFamily="49" charset="0"/>
              </a:rPr>
              <a:t>  …</a:t>
            </a:r>
            <a:endParaRPr lang="en-US" sz="1600" dirty="0">
              <a:solidFill>
                <a:srgbClr val="000000"/>
              </a:solidFill>
              <a:latin typeface="Consolas" panose="020B0609020204030204" pitchFamily="49" charset="0"/>
            </a:endParaRPr>
          </a:p>
          <a:p>
            <a:pPr>
              <a:lnSpc>
                <a:spcPct val="100000"/>
              </a:lnSpc>
            </a:pPr>
            <a:r>
              <a:rPr lang="en-US" sz="1600" i="1" dirty="0" smtClean="0">
                <a:solidFill>
                  <a:srgbClr val="000080"/>
                </a:solidFill>
                <a:latin typeface="Consolas" panose="020B0609020204030204" pitchFamily="49" charset="0"/>
              </a:rPr>
              <a:t>  program</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trackController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TrackControl</a:t>
            </a:r>
            <a:endParaRPr lang="en-US" sz="1600" dirty="0">
              <a:solidFill>
                <a:srgbClr val="000000"/>
              </a:solidFill>
              <a:latin typeface="Consolas" panose="020B0609020204030204" pitchFamily="49" charset="0"/>
            </a:endParaRPr>
          </a:p>
          <a:p>
            <a:pPr>
              <a:lnSpc>
                <a:spcPct val="100000"/>
              </a:lnSpc>
            </a:pPr>
            <a:r>
              <a:rPr lang="en-US" sz="1600" i="1" dirty="0" smtClean="0">
                <a:solidFill>
                  <a:srgbClr val="000080"/>
                </a:solidFill>
                <a:latin typeface="Consolas" panose="020B0609020204030204" pitchFamily="49" charset="0"/>
              </a:rPr>
              <a:t>  program</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gateController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GateControl</a:t>
            </a:r>
            <a:endParaRPr lang="en-US" sz="1600" dirty="0">
              <a:solidFill>
                <a:srgbClr val="000000"/>
              </a:solidFill>
              <a:latin typeface="Consolas" panose="020B0609020204030204" pitchFamily="49" charset="0"/>
            </a:endParaRPr>
          </a:p>
          <a:p>
            <a:pPr>
              <a:lnSpc>
                <a:spcPct val="100000"/>
              </a:lnSpc>
            </a:pPr>
            <a:r>
              <a:rPr lang="en-US" sz="1600" i="1" dirty="0" smtClean="0">
                <a:solidFill>
                  <a:srgbClr val="000080"/>
                </a:solidFill>
                <a:latin typeface="Consolas" panose="020B0609020204030204" pitchFamily="49" charset="0"/>
              </a:rPr>
              <a:t>  program</a:t>
            </a:r>
            <a:r>
              <a:rPr lang="en-US" sz="1600" dirty="0" smtClean="0">
                <a:solidFill>
                  <a:srgbClr val="000000"/>
                </a:solidFill>
                <a:latin typeface="Consolas" panose="020B0609020204030204" pitchFamily="49" charset="0"/>
              </a:rPr>
              <a:t>(</a:t>
            </a:r>
            <a:r>
              <a:rPr lang="en-US" sz="1600" b="1" dirty="0" smtClean="0">
                <a:solidFill>
                  <a:srgbClr val="800080"/>
                </a:solidFill>
                <a:latin typeface="Consolas" panose="020B0609020204030204" pitchFamily="49" charset="0"/>
              </a:rPr>
              <a:t>self</a:t>
            </a:r>
            <a:r>
              <a:rPr lang="en-US" sz="1600" b="1" dirty="0">
                <a:solidFill>
                  <a:srgbClr val="000000"/>
                </a:solidFill>
                <a:latin typeface="Consolas" panose="020B0609020204030204" pitchFamily="49" charset="0"/>
              </a:rPr>
              <a:t>) := </a:t>
            </a:r>
            <a:r>
              <a:rPr lang="en-US" sz="1600" b="1" dirty="0" err="1">
                <a:solidFill>
                  <a:srgbClr val="800080"/>
                </a:solidFill>
                <a:latin typeface="Consolas" panose="020B0609020204030204" pitchFamily="49" charset="0"/>
              </a:rPr>
              <a:t>undef</a:t>
            </a:r>
            <a:endParaRPr lang="en-US" sz="1600" b="1" dirty="0">
              <a:solidFill>
                <a:srgbClr val="800080"/>
              </a:solidFill>
              <a:latin typeface="Consolas" panose="020B0609020204030204" pitchFamily="49" charset="0"/>
            </a:endParaRPr>
          </a:p>
          <a:p>
            <a:pPr>
              <a:lnSpc>
                <a:spcPct val="100000"/>
              </a:lnSpc>
            </a:pPr>
            <a:r>
              <a:rPr lang="en-US" sz="1600" b="1" dirty="0" err="1">
                <a:solidFill>
                  <a:srgbClr val="800080"/>
                </a:solidFill>
                <a:latin typeface="Consolas" panose="020B0609020204030204" pitchFamily="49" charset="0"/>
              </a:rPr>
              <a:t>endpar</a:t>
            </a:r>
            <a:endParaRPr lang="en-US" sz="1600" b="1" dirty="0">
              <a:solidFill>
                <a:srgbClr val="800080"/>
              </a:solidFill>
              <a:latin typeface="Consolas" panose="020B0609020204030204" pitchFamily="49" charset="0"/>
            </a:endParaRPr>
          </a:p>
          <a:p>
            <a:pPr marL="0" indent="0" eaLnBrk="1" hangingPunct="1"/>
            <a:r>
              <a:rPr lang="en-US" sz="2000" dirty="0" smtClean="0"/>
              <a:t> </a:t>
            </a:r>
            <a:endParaRPr lang="en-US" sz="2000" dirty="0"/>
          </a:p>
        </p:txBody>
      </p:sp>
      <p:sp>
        <p:nvSpPr>
          <p:cNvPr id="4" name="AutoShape 27"/>
          <p:cNvSpPr>
            <a:spLocks noChangeArrowheads="1"/>
          </p:cNvSpPr>
          <p:nvPr/>
        </p:nvSpPr>
        <p:spPr bwMode="auto">
          <a:xfrm>
            <a:off x="3528598" y="2852936"/>
            <a:ext cx="3600400" cy="288032"/>
          </a:xfrm>
          <a:prstGeom prst="wedgeRoundRectCallout">
            <a:avLst>
              <a:gd name="adj1" fmla="val -84608"/>
              <a:gd name="adj2" fmla="val 109889"/>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predefined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agents</a:t>
            </a:r>
            <a:r>
              <a:rPr lang="de-DE" sz="1600" dirty="0" smtClean="0">
                <a:latin typeface="+mj-lt"/>
                <a:ea typeface="Fira Sans Book" panose="020B0503050000020004" pitchFamily="34" charset="0"/>
              </a:rPr>
              <a:t> (+ </a:t>
            </a:r>
            <a:r>
              <a:rPr lang="de-DE" sz="1600" dirty="0" err="1" smtClean="0">
                <a:latin typeface="+mj-lt"/>
                <a:ea typeface="Fira Sans Book" panose="020B0503050000020004" pitchFamily="34" charset="0"/>
              </a:rPr>
              <a:t>init-rule</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5" name="AutoShape 27"/>
          <p:cNvSpPr>
            <a:spLocks noChangeArrowheads="1"/>
          </p:cNvSpPr>
          <p:nvPr/>
        </p:nvSpPr>
        <p:spPr bwMode="auto">
          <a:xfrm>
            <a:off x="5364088" y="3717032"/>
            <a:ext cx="3600400" cy="1442095"/>
          </a:xfrm>
          <a:prstGeom prst="wedgeRoundRectCallout">
            <a:avLst>
              <a:gd name="adj1" fmla="val -79693"/>
              <a:gd name="adj2" fmla="val 55119"/>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assignment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programs</a:t>
            </a:r>
            <a:r>
              <a:rPr lang="de-DE" sz="1600" dirty="0" smtClean="0">
                <a:latin typeface="+mj-lt"/>
                <a:ea typeface="Fira Sans Book" panose="020B0503050000020004" pitchFamily="34" charset="0"/>
              </a:rPr>
              <a:t> (= </a:t>
            </a:r>
            <a:r>
              <a:rPr lang="de-DE" sz="1600" dirty="0" err="1" smtClean="0">
                <a:latin typeface="+mj-lt"/>
                <a:ea typeface="Fira Sans Book" panose="020B0503050000020004" pitchFamily="34" charset="0"/>
              </a:rPr>
              <a:t>rules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agents</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program</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predefined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function</a:t>
            </a:r>
            <a:r>
              <a:rPr lang="de-DE" sz="1600" dirty="0" smtClean="0">
                <a:latin typeface="+mj-lt"/>
                <a:ea typeface="Fira Sans Book" panose="020B0503050000020004" pitchFamily="34" charset="0"/>
              </a:rPr>
              <a:t> on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Agents</a:t>
            </a:r>
            <a:r>
              <a:rPr lang="de-DE" sz="1600" dirty="0" smtClean="0">
                <a:latin typeface="+mj-lt"/>
                <a:ea typeface="Fira Sans Book" panose="020B0503050000020004" pitchFamily="34" charset="0"/>
              </a:rPr>
              <a:t>.</a:t>
            </a:r>
          </a:p>
          <a:p>
            <a:pPr algn="ctr"/>
            <a:r>
              <a:rPr lang="de-DE" sz="1600" b="1" dirty="0" smtClean="0">
                <a:latin typeface="+mj-lt"/>
                <a:ea typeface="Fira Sans Book" panose="020B0503050000020004" pitchFamily="34" charset="0"/>
              </a:rPr>
              <a:t>@</a:t>
            </a:r>
            <a:r>
              <a:rPr lang="de-DE" sz="1600" dirty="0" smtClean="0">
                <a:latin typeface="+mj-lt"/>
                <a:ea typeface="Fira Sans Book" panose="020B0503050000020004" pitchFamily="34" charset="0"/>
              </a:rPr>
              <a:t>&lt;</a:t>
            </a:r>
            <a:r>
              <a:rPr lang="de-DE" sz="1600" dirty="0" err="1" smtClean="0">
                <a:latin typeface="+mj-lt"/>
                <a:ea typeface="Fira Sans Book" panose="020B0503050000020004" pitchFamily="34" charset="0"/>
              </a:rPr>
              <a:t>rulename</a:t>
            </a:r>
            <a:r>
              <a:rPr lang="de-DE" sz="1600" dirty="0" smtClean="0">
                <a:latin typeface="+mj-lt"/>
                <a:ea typeface="Fira Sans Book" panose="020B0503050000020004" pitchFamily="34" charset="0"/>
              </a:rPr>
              <a:t>&gt; </a:t>
            </a:r>
            <a:r>
              <a:rPr lang="de-DE" sz="1600" dirty="0" err="1" smtClean="0">
                <a:latin typeface="+mj-lt"/>
                <a:ea typeface="Fira Sans Book" panose="020B0503050000020004" pitchFamily="34" charset="0"/>
              </a:rPr>
              <a:t>refers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rule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itself</a:t>
            </a:r>
            <a:r>
              <a:rPr lang="de-DE" sz="1600" dirty="0" smtClean="0">
                <a:latin typeface="+mj-lt"/>
                <a:ea typeface="Fira Sans Book" panose="020B0503050000020004" pitchFamily="34" charset="0"/>
              </a:rPr>
              <a:t> (not </a:t>
            </a:r>
            <a:r>
              <a:rPr lang="de-DE" sz="1600" dirty="0" err="1" smtClean="0">
                <a:latin typeface="+mj-lt"/>
                <a:ea typeface="Fira Sans Book" panose="020B0503050000020004" pitchFamily="34" charset="0"/>
              </a:rPr>
              <a:t>only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name</a:t>
            </a:r>
            <a:r>
              <a:rPr lang="de-DE" sz="1600" dirty="0">
                <a:latin typeface="+mj-lt"/>
                <a:ea typeface="Fira Sans Book" panose="020B0503050000020004" pitchFamily="34" charset="0"/>
              </a:rPr>
              <a:t>)</a:t>
            </a:r>
          </a:p>
        </p:txBody>
      </p:sp>
      <p:sp>
        <p:nvSpPr>
          <p:cNvPr id="6" name="AutoShape 27"/>
          <p:cNvSpPr>
            <a:spLocks noChangeArrowheads="1"/>
          </p:cNvSpPr>
          <p:nvPr/>
        </p:nvSpPr>
        <p:spPr bwMode="auto">
          <a:xfrm>
            <a:off x="3916095" y="5877272"/>
            <a:ext cx="5048393" cy="851198"/>
          </a:xfrm>
          <a:prstGeom prst="wedgeRoundRectCallout">
            <a:avLst>
              <a:gd name="adj1" fmla="val -61396"/>
              <a:gd name="adj2" fmla="val -32913"/>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The </a:t>
            </a:r>
            <a:r>
              <a:rPr lang="de-DE" sz="1600" dirty="0" err="1" smtClean="0">
                <a:latin typeface="+mj-lt"/>
                <a:ea typeface="Fira Sans Book" panose="020B0503050000020004" pitchFamily="34" charset="0"/>
              </a:rPr>
              <a:t>program</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initialization</a:t>
            </a:r>
            <a:r>
              <a:rPr lang="de-DE" sz="1600" dirty="0" smtClean="0">
                <a:latin typeface="+mj-lt"/>
                <a:ea typeface="Fira Sans Book" panose="020B0503050000020004" pitchFamily="34" charset="0"/>
              </a:rPr>
              <a:t>-agent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removed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undef</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self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is</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predefined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keyword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specify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currently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executing</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agent</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2307780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Running, but… how to stop?</a:t>
            </a:r>
          </a:p>
        </p:txBody>
      </p:sp>
      <p:pic>
        <p:nvPicPr>
          <p:cNvPr id="3" name="Grafik 2"/>
          <p:cNvPicPr>
            <a:picLocks noChangeAspect="1"/>
          </p:cNvPicPr>
          <p:nvPr/>
        </p:nvPicPr>
        <p:blipFill>
          <a:blip r:embed="rId3"/>
          <a:stretch>
            <a:fillRect/>
          </a:stretch>
        </p:blipFill>
        <p:spPr>
          <a:xfrm>
            <a:off x="3131840" y="1752600"/>
            <a:ext cx="2438400" cy="647700"/>
          </a:xfrm>
          <a:prstGeom prst="rect">
            <a:avLst/>
          </a:prstGeom>
        </p:spPr>
      </p:pic>
      <p:sp>
        <p:nvSpPr>
          <p:cNvPr id="10" name="AutoShape 27"/>
          <p:cNvSpPr>
            <a:spLocks noChangeArrowheads="1"/>
          </p:cNvSpPr>
          <p:nvPr/>
        </p:nvSpPr>
        <p:spPr bwMode="auto">
          <a:xfrm>
            <a:off x="683568" y="2853168"/>
            <a:ext cx="1224136" cy="402418"/>
          </a:xfrm>
          <a:prstGeom prst="wedgeRoundRectCallout">
            <a:avLst>
              <a:gd name="adj1" fmla="val 150730"/>
              <a:gd name="adj2" fmla="val -195523"/>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about</a:t>
            </a:r>
            <a:r>
              <a:rPr lang="de-DE" sz="1600" dirty="0">
                <a:latin typeface="+mj-lt"/>
                <a:ea typeface="Fira Sans Book" panose="020B0503050000020004" pitchFamily="34" charset="0"/>
              </a:rPr>
              <a:t> </a:t>
            </a:r>
            <a:r>
              <a:rPr lang="de-DE" sz="1600" dirty="0" smtClean="0">
                <a:latin typeface="+mj-lt"/>
                <a:ea typeface="Fira Sans Book" panose="020B0503050000020004" pitchFamily="34" charset="0"/>
              </a:rPr>
              <a:t>box</a:t>
            </a:r>
            <a:endParaRPr lang="de-DE" sz="1600" dirty="0">
              <a:latin typeface="+mj-lt"/>
              <a:ea typeface="Fira Sans Book" panose="020B0503050000020004" pitchFamily="34" charset="0"/>
            </a:endParaRPr>
          </a:p>
        </p:txBody>
      </p:sp>
      <p:sp>
        <p:nvSpPr>
          <p:cNvPr id="11" name="AutoShape 27"/>
          <p:cNvSpPr>
            <a:spLocks noChangeArrowheads="1"/>
          </p:cNvSpPr>
          <p:nvPr/>
        </p:nvSpPr>
        <p:spPr bwMode="auto">
          <a:xfrm>
            <a:off x="809625" y="4005063"/>
            <a:ext cx="1728192" cy="532065"/>
          </a:xfrm>
          <a:prstGeom prst="wedgeRoundRectCallout">
            <a:avLst>
              <a:gd name="adj1" fmla="val 104479"/>
              <a:gd name="adj2" fmla="val -369383"/>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very</a:t>
            </a:r>
            <a:r>
              <a:rPr lang="de-DE" sz="1600" dirty="0" smtClean="0">
                <a:latin typeface="+mj-lt"/>
                <a:ea typeface="Fira Sans Book" panose="020B0503050000020004" pitchFamily="34" charset="0"/>
              </a:rPr>
              <a:t> simple (</a:t>
            </a:r>
            <a:r>
              <a:rPr lang="de-DE" sz="1600" dirty="0" err="1" smtClean="0">
                <a:latin typeface="+mj-lt"/>
                <a:ea typeface="Fira Sans Book" panose="020B0503050000020004" pitchFamily="34" charset="0"/>
              </a:rPr>
              <a:t>and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outdated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help</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12" name="AutoShape 27"/>
          <p:cNvSpPr>
            <a:spLocks noChangeArrowheads="1"/>
          </p:cNvSpPr>
          <p:nvPr/>
        </p:nvSpPr>
        <p:spPr bwMode="auto">
          <a:xfrm>
            <a:off x="2843808" y="3522616"/>
            <a:ext cx="1728192" cy="562478"/>
          </a:xfrm>
          <a:prstGeom prst="wedgeRoundRectCallout">
            <a:avLst>
              <a:gd name="adj1" fmla="val -656"/>
              <a:gd name="adj2" fmla="val -266917"/>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resume</a:t>
            </a:r>
            <a:r>
              <a:rPr lang="de-DE" sz="1600" dirty="0" smtClean="0">
                <a:latin typeface="+mj-lt"/>
                <a:ea typeface="Fira Sans Book" panose="020B0503050000020004" pitchFamily="34" charset="0"/>
              </a:rPr>
              <a:t> (after </a:t>
            </a:r>
            <a:r>
              <a:rPr lang="de-DE" sz="1600" dirty="0" err="1" smtClean="0">
                <a:latin typeface="+mj-lt"/>
                <a:ea typeface="Fira Sans Book" panose="020B0503050000020004" pitchFamily="34" charset="0"/>
              </a:rPr>
              <a:t>pausing</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14" name="AutoShape 27"/>
          <p:cNvSpPr>
            <a:spLocks noChangeArrowheads="1"/>
          </p:cNvSpPr>
          <p:nvPr/>
        </p:nvSpPr>
        <p:spPr bwMode="auto">
          <a:xfrm>
            <a:off x="5605570" y="3128755"/>
            <a:ext cx="1368152" cy="300245"/>
          </a:xfrm>
          <a:prstGeom prst="wedgeRoundRectCallout">
            <a:avLst>
              <a:gd name="adj1" fmla="val -153218"/>
              <a:gd name="adj2" fmla="val -33275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stop</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engine</a:t>
            </a:r>
            <a:endParaRPr lang="de-DE" sz="1600" dirty="0">
              <a:latin typeface="+mj-lt"/>
              <a:ea typeface="Fira Sans Book" panose="020B0503050000020004" pitchFamily="34" charset="0"/>
            </a:endParaRPr>
          </a:p>
        </p:txBody>
      </p:sp>
      <p:sp>
        <p:nvSpPr>
          <p:cNvPr id="13" name="AutoShape 27"/>
          <p:cNvSpPr>
            <a:spLocks noChangeArrowheads="1"/>
          </p:cNvSpPr>
          <p:nvPr/>
        </p:nvSpPr>
        <p:spPr bwMode="auto">
          <a:xfrm>
            <a:off x="4710112" y="4335919"/>
            <a:ext cx="1446064" cy="317217"/>
          </a:xfrm>
          <a:prstGeom prst="wedgeRoundRectCallout">
            <a:avLst>
              <a:gd name="adj1" fmla="val -100806"/>
              <a:gd name="adj2" fmla="val -69416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pause </a:t>
            </a:r>
            <a:r>
              <a:rPr lang="de-DE" sz="1600" dirty="0" err="1" smtClean="0">
                <a:latin typeface="+mj-lt"/>
                <a:ea typeface="Fira Sans Book" panose="020B0503050000020004" pitchFamily="34" charset="0"/>
              </a:rPr>
              <a:t>engine</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331637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body" idx="1"/>
          </p:nvPr>
        </p:nvSpPr>
        <p:spPr>
          <a:xfrm>
            <a:off x="809625" y="1752600"/>
            <a:ext cx="8010847" cy="3657600"/>
          </a:xfrm>
        </p:spPr>
        <p:txBody>
          <a:bodyPr/>
          <a:lstStyle/>
          <a:p>
            <a:pPr>
              <a:buFont typeface="Arial" panose="020B0604020202020204" pitchFamily="34" charset="0"/>
              <a:buChar char="•"/>
            </a:pPr>
            <a:r>
              <a:rPr lang="en-US" sz="2000" dirty="0" smtClean="0"/>
              <a:t>… no output is produced, except (if you made the changes in the run configuration):</a:t>
            </a:r>
            <a:br>
              <a:rPr lang="en-US" sz="2000" dirty="0" smtClean="0"/>
            </a:br>
            <a:r>
              <a:rPr lang="en-US" sz="2000" dirty="0">
                <a:solidFill>
                  <a:srgbClr val="008000"/>
                </a:solidFill>
                <a:latin typeface="Courier New" panose="02070309020205020404" pitchFamily="49" charset="0"/>
              </a:rPr>
              <a:t>#--- end of step </a:t>
            </a:r>
            <a:r>
              <a:rPr lang="en-US" sz="2000" dirty="0" smtClean="0">
                <a:solidFill>
                  <a:srgbClr val="008000"/>
                </a:solidFill>
                <a:latin typeface="Courier New" panose="02070309020205020404" pitchFamily="49" charset="0"/>
              </a:rPr>
              <a:t>1</a:t>
            </a:r>
            <a:br>
              <a:rPr lang="en-US" sz="2000" dirty="0" smtClean="0">
                <a:solidFill>
                  <a:srgbClr val="008000"/>
                </a:solidFill>
                <a:latin typeface="Courier New" panose="02070309020205020404" pitchFamily="49" charset="0"/>
              </a:rPr>
            </a:br>
            <a:r>
              <a:rPr lang="en-US" sz="2000" dirty="0" smtClean="0">
                <a:solidFill>
                  <a:srgbClr val="008000"/>
                </a:solidFill>
                <a:latin typeface="Courier New" panose="02070309020205020404" pitchFamily="49" charset="0"/>
              </a:rPr>
              <a:t>#--- </a:t>
            </a:r>
            <a:r>
              <a:rPr lang="en-US" sz="2000" dirty="0">
                <a:solidFill>
                  <a:srgbClr val="008000"/>
                </a:solidFill>
                <a:latin typeface="Courier New" panose="02070309020205020404" pitchFamily="49" charset="0"/>
              </a:rPr>
              <a:t>end of step </a:t>
            </a:r>
            <a:r>
              <a:rPr lang="en-US" sz="2000" dirty="0" smtClean="0">
                <a:solidFill>
                  <a:srgbClr val="008000"/>
                </a:solidFill>
                <a:latin typeface="Courier New" panose="02070309020205020404" pitchFamily="49" charset="0"/>
              </a:rPr>
              <a:t>2</a:t>
            </a:r>
            <a:br>
              <a:rPr lang="en-US" sz="2000" dirty="0" smtClean="0">
                <a:solidFill>
                  <a:srgbClr val="008000"/>
                </a:solidFill>
                <a:latin typeface="Courier New" panose="02070309020205020404" pitchFamily="49" charset="0"/>
              </a:rPr>
            </a:br>
            <a:r>
              <a:rPr lang="en-US" sz="2000" dirty="0" smtClean="0">
                <a:solidFill>
                  <a:srgbClr val="008000"/>
                </a:solidFill>
                <a:latin typeface="Courier New" panose="02070309020205020404" pitchFamily="49" charset="0"/>
              </a:rPr>
              <a:t>#--- </a:t>
            </a:r>
            <a:r>
              <a:rPr lang="en-US" sz="2000" dirty="0">
                <a:solidFill>
                  <a:srgbClr val="008000"/>
                </a:solidFill>
                <a:latin typeface="Courier New" panose="02070309020205020404" pitchFamily="49" charset="0"/>
              </a:rPr>
              <a:t>end of step </a:t>
            </a:r>
            <a:r>
              <a:rPr lang="en-US" sz="2000" dirty="0" smtClean="0">
                <a:solidFill>
                  <a:srgbClr val="008000"/>
                </a:solidFill>
                <a:latin typeface="Courier New" panose="02070309020205020404" pitchFamily="49" charset="0"/>
              </a:rPr>
              <a:t>3</a:t>
            </a:r>
            <a:br>
              <a:rPr lang="en-US" sz="2000" dirty="0" smtClean="0">
                <a:solidFill>
                  <a:srgbClr val="008000"/>
                </a:solidFill>
                <a:latin typeface="Courier New" panose="02070309020205020404" pitchFamily="49" charset="0"/>
              </a:rPr>
            </a:br>
            <a:r>
              <a:rPr lang="en-US" sz="2000" dirty="0" smtClean="0">
                <a:solidFill>
                  <a:srgbClr val="008000"/>
                </a:solidFill>
                <a:latin typeface="Courier New" panose="02070309020205020404" pitchFamily="49" charset="0"/>
              </a:rPr>
              <a:t>…</a:t>
            </a:r>
          </a:p>
          <a:p>
            <a:pPr>
              <a:buFont typeface="Arial" panose="020B0604020202020204" pitchFamily="34" charset="0"/>
              <a:buChar char="•"/>
            </a:pPr>
            <a:endParaRPr lang="de-DE" sz="2000" dirty="0" smtClean="0">
              <a:solidFill>
                <a:srgbClr val="008000"/>
              </a:solidFill>
              <a:latin typeface="Courier New" panose="02070309020205020404" pitchFamily="49" charset="0"/>
            </a:endParaRPr>
          </a:p>
          <a:p>
            <a:pPr>
              <a:buFont typeface="Arial" panose="020B0604020202020204" pitchFamily="34" charset="0"/>
              <a:buChar char="•"/>
            </a:pPr>
            <a:r>
              <a:rPr lang="de-DE" sz="2000" dirty="0" smtClean="0"/>
              <a:t>Solution: </a:t>
            </a:r>
            <a:r>
              <a:rPr lang="de-DE" sz="2000" dirty="0" err="1" smtClean="0"/>
              <a:t>provide</a:t>
            </a:r>
            <a:r>
              <a:rPr lang="de-DE" sz="2000" dirty="0" smtClean="0"/>
              <a:t> an </a:t>
            </a:r>
            <a:r>
              <a:rPr lang="de-DE" sz="2000" dirty="0" err="1" smtClean="0"/>
              <a:t>observer</a:t>
            </a:r>
            <a:endParaRPr lang="de-DE" sz="2000" dirty="0"/>
          </a:p>
          <a:p>
            <a:pPr>
              <a:lnSpc>
                <a:spcPct val="100000"/>
              </a:lnSpc>
            </a:pPr>
            <a:endParaRPr lang="en-US" dirty="0">
              <a:solidFill>
                <a:srgbClr val="008000"/>
              </a:solidFill>
              <a:latin typeface="Consolas" panose="020B0609020204030204" pitchFamily="49" charset="0"/>
            </a:endParaRPr>
          </a:p>
          <a:p>
            <a:pPr>
              <a:lnSpc>
                <a:spcPct val="100000"/>
              </a:lnSpc>
            </a:pPr>
            <a:r>
              <a:rPr lang="en-US" b="1" dirty="0">
                <a:solidFill>
                  <a:srgbClr val="800080"/>
                </a:solidFill>
                <a:latin typeface="Consolas" panose="020B0609020204030204" pitchFamily="49" charset="0"/>
              </a:rPr>
              <a:t>rule</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ObserverProgram</a:t>
            </a:r>
            <a:r>
              <a:rPr lang="en-US" b="1" dirty="0">
                <a:solidFill>
                  <a:srgbClr val="000000"/>
                </a:solidFill>
                <a:latin typeface="Consolas" panose="020B0609020204030204" pitchFamily="49" charset="0"/>
              </a:rPr>
              <a:t> =</a:t>
            </a:r>
          </a:p>
          <a:p>
            <a:pPr>
              <a:lnSpc>
                <a:spcPct val="100000"/>
              </a:lnSpc>
            </a:pPr>
            <a:r>
              <a:rPr lang="en-US" b="1" dirty="0" smtClean="0">
                <a:solidFill>
                  <a:srgbClr val="800080"/>
                </a:solidFill>
                <a:latin typeface="Consolas" panose="020B0609020204030204" pitchFamily="49" charset="0"/>
              </a:rPr>
              <a:t>  </a:t>
            </a:r>
            <a:r>
              <a:rPr lang="en-US" b="1" dirty="0" err="1" smtClean="0">
                <a:solidFill>
                  <a:srgbClr val="800080"/>
                </a:solidFill>
                <a:latin typeface="Consolas" panose="020B0609020204030204" pitchFamily="49" charset="0"/>
              </a:rPr>
              <a:t>seqblock</a:t>
            </a:r>
            <a:endParaRPr lang="en-US" b="1" dirty="0">
              <a:solidFill>
                <a:srgbClr val="800080"/>
              </a:solidFill>
              <a:latin typeface="Consolas" panose="020B0609020204030204" pitchFamily="49" charset="0"/>
            </a:endParaRPr>
          </a:p>
          <a:p>
            <a:pPr>
              <a:lnSpc>
                <a:spcPct val="100000"/>
              </a:lnSpc>
            </a:pPr>
            <a:r>
              <a:rPr lang="en-US" b="1" dirty="0" smtClean="0">
                <a:solidFill>
                  <a:srgbClr val="800080"/>
                </a:solidFill>
                <a:latin typeface="Consolas" panose="020B0609020204030204" pitchFamily="49" charset="0"/>
              </a:rPr>
              <a:t>    print</a:t>
            </a:r>
            <a:r>
              <a:rPr lang="en-US" b="1" dirty="0" smtClean="0">
                <a:solidFill>
                  <a:srgbClr val="000000"/>
                </a:solidFill>
                <a:latin typeface="Consolas" panose="020B0609020204030204" pitchFamily="49" charset="0"/>
              </a:rPr>
              <a:t> </a:t>
            </a:r>
            <a:r>
              <a:rPr lang="en-US" b="1" dirty="0">
                <a:solidFill>
                  <a:srgbClr val="2A00FF"/>
                </a:solidFill>
                <a:latin typeface="Consolas" panose="020B0609020204030204" pitchFamily="49" charset="0"/>
              </a:rPr>
              <a:t>"Time: "</a:t>
            </a:r>
            <a:r>
              <a:rPr lang="en-US" b="1" dirty="0">
                <a:solidFill>
                  <a:srgbClr val="000000"/>
                </a:solidFill>
                <a:latin typeface="Consolas" panose="020B0609020204030204" pitchFamily="49" charset="0"/>
              </a:rPr>
              <a:t> + ((</a:t>
            </a:r>
            <a:r>
              <a:rPr lang="en-US" b="1" dirty="0">
                <a:solidFill>
                  <a:srgbClr val="000080"/>
                </a:solidFill>
                <a:latin typeface="Consolas" panose="020B0609020204030204" pitchFamily="49" charset="0"/>
              </a:rPr>
              <a:t>now</a:t>
            </a:r>
            <a:r>
              <a:rPr lang="en-US" b="1" dirty="0">
                <a:solidFill>
                  <a:srgbClr val="000000"/>
                </a:solidFill>
                <a:latin typeface="Consolas" panose="020B0609020204030204" pitchFamily="49" charset="0"/>
              </a:rPr>
              <a:t> - </a:t>
            </a:r>
            <a:r>
              <a:rPr lang="en-US" b="1" dirty="0" err="1">
                <a:solidFill>
                  <a:srgbClr val="000000"/>
                </a:solidFill>
                <a:latin typeface="Consolas" panose="020B0609020204030204" pitchFamily="49" charset="0"/>
              </a:rPr>
              <a:t>startTime</a:t>
            </a:r>
            <a:r>
              <a:rPr lang="en-US" b="1" dirty="0">
                <a:solidFill>
                  <a:srgbClr val="000000"/>
                </a:solidFill>
                <a:latin typeface="Consolas" panose="020B0609020204030204" pitchFamily="49" charset="0"/>
              </a:rPr>
              <a:t>) / 1000) + </a:t>
            </a:r>
            <a:r>
              <a:rPr lang="en-US" b="1" dirty="0">
                <a:solidFill>
                  <a:srgbClr val="2A00FF"/>
                </a:solidFill>
                <a:latin typeface="Consolas" panose="020B0609020204030204" pitchFamily="49" charset="0"/>
              </a:rPr>
              <a:t>" seconds"</a:t>
            </a:r>
          </a:p>
          <a:p>
            <a:pPr>
              <a:lnSpc>
                <a:spcPct val="100000"/>
              </a:lnSpc>
            </a:pPr>
            <a:r>
              <a:rPr lang="en-US" b="1" dirty="0" smtClean="0">
                <a:solidFill>
                  <a:srgbClr val="800080"/>
                </a:solidFill>
                <a:latin typeface="Consolas" panose="020B0609020204030204" pitchFamily="49" charset="0"/>
              </a:rPr>
              <a:t>    </a:t>
            </a:r>
            <a:r>
              <a:rPr lang="en-US" b="1" dirty="0" err="1" smtClean="0">
                <a:solidFill>
                  <a:srgbClr val="800080"/>
                </a:solidFill>
                <a:latin typeface="Consolas" panose="020B0609020204030204" pitchFamily="49" charset="0"/>
              </a:rPr>
              <a:t>forall</a:t>
            </a:r>
            <a:r>
              <a:rPr lang="en-US" b="1" dirty="0" smtClean="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t </a:t>
            </a:r>
            <a:r>
              <a:rPr lang="en-US" b="1" dirty="0">
                <a:solidFill>
                  <a:srgbClr val="800080"/>
                </a:solidFill>
                <a:latin typeface="Consolas" panose="020B0609020204030204" pitchFamily="49" charset="0"/>
              </a:rPr>
              <a:t>in</a:t>
            </a:r>
            <a:r>
              <a:rPr lang="en-US" b="1" dirty="0">
                <a:solidFill>
                  <a:srgbClr val="000000"/>
                </a:solidFill>
                <a:latin typeface="Consolas" panose="020B0609020204030204" pitchFamily="49" charset="0"/>
              </a:rPr>
              <a:t> Track </a:t>
            </a:r>
            <a:r>
              <a:rPr lang="en-US" b="1" dirty="0">
                <a:solidFill>
                  <a:srgbClr val="800080"/>
                </a:solidFill>
                <a:latin typeface="Consolas" panose="020B0609020204030204" pitchFamily="49" charset="0"/>
              </a:rPr>
              <a:t>do</a:t>
            </a:r>
          </a:p>
          <a:p>
            <a:pPr>
              <a:lnSpc>
                <a:spcPct val="100000"/>
              </a:lnSpc>
            </a:pPr>
            <a:r>
              <a:rPr lang="en-US" b="1" dirty="0" smtClean="0">
                <a:solidFill>
                  <a:srgbClr val="800080"/>
                </a:solidFill>
                <a:latin typeface="Consolas" panose="020B0609020204030204" pitchFamily="49" charset="0"/>
              </a:rPr>
              <a:t>      print</a:t>
            </a:r>
            <a:r>
              <a:rPr lang="en-US" b="1" dirty="0" smtClean="0">
                <a:solidFill>
                  <a:srgbClr val="000000"/>
                </a:solidFill>
                <a:latin typeface="Consolas" panose="020B0609020204030204" pitchFamily="49" charset="0"/>
              </a:rPr>
              <a:t> </a:t>
            </a:r>
            <a:r>
              <a:rPr lang="en-US" b="1" dirty="0">
                <a:solidFill>
                  <a:srgbClr val="2A00FF"/>
                </a:solidFill>
                <a:latin typeface="Consolas" panose="020B0609020204030204" pitchFamily="49" charset="0"/>
              </a:rPr>
              <a:t>"Track "</a:t>
            </a:r>
            <a:r>
              <a:rPr lang="en-US" b="1" dirty="0">
                <a:solidFill>
                  <a:srgbClr val="000000"/>
                </a:solidFill>
                <a:latin typeface="Consolas" panose="020B0609020204030204" pitchFamily="49" charset="0"/>
              </a:rPr>
              <a:t> + t + </a:t>
            </a:r>
            <a:r>
              <a:rPr lang="en-US" b="1" dirty="0">
                <a:solidFill>
                  <a:srgbClr val="2A00FF"/>
                </a:solidFill>
                <a:latin typeface="Consolas" panose="020B0609020204030204" pitchFamily="49" charset="0"/>
              </a:rPr>
              <a:t>" is "</a:t>
            </a:r>
            <a:r>
              <a:rPr lang="en-US" b="1" dirty="0">
                <a:solidFill>
                  <a:srgbClr val="000000"/>
                </a:solidFill>
                <a:latin typeface="Consolas" panose="020B0609020204030204" pitchFamily="49" charset="0"/>
              </a:rPr>
              <a:t> + </a:t>
            </a:r>
            <a:r>
              <a:rPr lang="en-US" b="1" dirty="0" err="1">
                <a:solidFill>
                  <a:srgbClr val="000000"/>
                </a:solidFill>
                <a:latin typeface="Consolas" panose="020B0609020204030204" pitchFamily="49" charset="0"/>
              </a:rPr>
              <a:t>trackStatus</a:t>
            </a:r>
            <a:r>
              <a:rPr lang="en-US" b="1" dirty="0">
                <a:solidFill>
                  <a:srgbClr val="000000"/>
                </a:solidFill>
                <a:latin typeface="Consolas" panose="020B0609020204030204" pitchFamily="49" charset="0"/>
              </a:rPr>
              <a:t>(t)</a:t>
            </a:r>
          </a:p>
          <a:p>
            <a:pPr>
              <a:lnSpc>
                <a:spcPct val="100000"/>
              </a:lnSpc>
            </a:pPr>
            <a:r>
              <a:rPr lang="en-US" b="1" dirty="0" smtClean="0">
                <a:solidFill>
                  <a:srgbClr val="800080"/>
                </a:solidFill>
                <a:latin typeface="Consolas" panose="020B0609020204030204" pitchFamily="49" charset="0"/>
              </a:rPr>
              <a:t>    print</a:t>
            </a:r>
            <a:r>
              <a:rPr lang="en-US" b="1" dirty="0" smtClean="0">
                <a:solidFill>
                  <a:srgbClr val="000000"/>
                </a:solidFill>
                <a:latin typeface="Consolas" panose="020B0609020204030204" pitchFamily="49" charset="0"/>
              </a:rPr>
              <a:t> </a:t>
            </a:r>
            <a:r>
              <a:rPr lang="en-US" b="1" dirty="0">
                <a:solidFill>
                  <a:srgbClr val="2A00FF"/>
                </a:solidFill>
                <a:latin typeface="Consolas" panose="020B0609020204030204" pitchFamily="49" charset="0"/>
              </a:rPr>
              <a:t>"Gate is "</a:t>
            </a:r>
            <a:r>
              <a:rPr lang="en-US" b="1" dirty="0">
                <a:solidFill>
                  <a:srgbClr val="000000"/>
                </a:solidFill>
                <a:latin typeface="Consolas" panose="020B0609020204030204" pitchFamily="49" charset="0"/>
              </a:rPr>
              <a:t> + </a:t>
            </a:r>
            <a:r>
              <a:rPr lang="en-US" b="1" dirty="0" err="1">
                <a:solidFill>
                  <a:srgbClr val="000000"/>
                </a:solidFill>
                <a:latin typeface="Consolas" panose="020B0609020204030204" pitchFamily="49" charset="0"/>
              </a:rPr>
              <a:t>gateState</a:t>
            </a:r>
            <a:endParaRPr lang="en-US" b="1" dirty="0">
              <a:solidFill>
                <a:srgbClr val="000000"/>
              </a:solidFill>
              <a:latin typeface="Consolas" panose="020B0609020204030204" pitchFamily="49" charset="0"/>
            </a:endParaRPr>
          </a:p>
          <a:p>
            <a:pPr>
              <a:lnSpc>
                <a:spcPct val="100000"/>
              </a:lnSpc>
            </a:pPr>
            <a:r>
              <a:rPr lang="en-US" b="1" dirty="0" smtClean="0">
                <a:solidFill>
                  <a:srgbClr val="800080"/>
                </a:solidFill>
                <a:latin typeface="Consolas" panose="020B0609020204030204" pitchFamily="49" charset="0"/>
              </a:rPr>
              <a:t>    print</a:t>
            </a:r>
            <a:r>
              <a:rPr lang="en-US" b="1" dirty="0" smtClean="0">
                <a:solidFill>
                  <a:srgbClr val="000000"/>
                </a:solidFill>
                <a:latin typeface="Consolas" panose="020B0609020204030204" pitchFamily="49" charset="0"/>
              </a:rPr>
              <a:t> </a:t>
            </a:r>
            <a:r>
              <a:rPr lang="en-US" b="1" dirty="0">
                <a:solidFill>
                  <a:srgbClr val="2A00FF"/>
                </a:solidFill>
                <a:latin typeface="Consolas" panose="020B0609020204030204" pitchFamily="49" charset="0"/>
              </a:rPr>
              <a:t>""</a:t>
            </a:r>
          </a:p>
          <a:p>
            <a:pPr>
              <a:lnSpc>
                <a:spcPct val="100000"/>
              </a:lnSpc>
            </a:pPr>
            <a:r>
              <a:rPr lang="en-US" b="1" dirty="0" smtClean="0">
                <a:solidFill>
                  <a:srgbClr val="800080"/>
                </a:solidFill>
                <a:latin typeface="Consolas" panose="020B0609020204030204" pitchFamily="49" charset="0"/>
              </a:rPr>
              <a:t>  </a:t>
            </a:r>
            <a:r>
              <a:rPr lang="en-US" b="1" dirty="0" err="1" smtClean="0">
                <a:solidFill>
                  <a:srgbClr val="800080"/>
                </a:solidFill>
                <a:latin typeface="Consolas" panose="020B0609020204030204" pitchFamily="49" charset="0"/>
              </a:rPr>
              <a:t>endseqblock</a:t>
            </a:r>
            <a:endParaRPr lang="de-DE" dirty="0" smtClean="0">
              <a:latin typeface="Consolas" panose="020B0609020204030204" pitchFamily="49" charset="0"/>
            </a:endParaRPr>
          </a:p>
          <a:p>
            <a:pPr>
              <a:buFont typeface="Arial" panose="020B0604020202020204" pitchFamily="34" charset="0"/>
              <a:buChar char="•"/>
            </a:pPr>
            <a:endParaRPr lang="de-DE" sz="2000" dirty="0">
              <a:solidFill>
                <a:srgbClr val="008000"/>
              </a:solidFill>
              <a:latin typeface="Courier New" panose="02070309020205020404" pitchFamily="49" charset="0"/>
            </a:endParaRPr>
          </a:p>
          <a:p>
            <a:pPr marL="0" indent="0"/>
            <a:endParaRPr lang="en-US" dirty="0"/>
          </a:p>
        </p:txBody>
      </p:sp>
      <p:sp>
        <p:nvSpPr>
          <p:cNvPr id="6" name="AutoShape 27"/>
          <p:cNvSpPr>
            <a:spLocks noChangeArrowheads="1"/>
          </p:cNvSpPr>
          <p:nvPr/>
        </p:nvSpPr>
        <p:spPr bwMode="auto">
          <a:xfrm>
            <a:off x="4808723" y="3861048"/>
            <a:ext cx="3744416" cy="576064"/>
          </a:xfrm>
          <a:prstGeom prst="wedgeRoundRectCallout">
            <a:avLst>
              <a:gd name="adj1" fmla="val -118376"/>
              <a:gd name="adj2" fmla="val 66839"/>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The </a:t>
            </a:r>
            <a:r>
              <a:rPr lang="de-DE" sz="1600" dirty="0" err="1" smtClean="0">
                <a:latin typeface="+mj-lt"/>
                <a:ea typeface="Fira Sans Book" panose="020B0503050000020004" pitchFamily="34" charset="0"/>
              </a:rPr>
              <a:t>TurboASM</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rule</a:t>
            </a:r>
            <a:r>
              <a:rPr lang="de-DE" sz="1600" dirty="0" smtClean="0">
                <a:latin typeface="+mj-lt"/>
                <a:ea typeface="Fira Sans Book" panose="020B0503050000020004" pitchFamily="34" charset="0"/>
              </a:rPr>
              <a:t> "</a:t>
            </a:r>
            <a:r>
              <a:rPr lang="de-DE" sz="1600" b="1" dirty="0" err="1" smtClean="0">
                <a:latin typeface="+mj-lt"/>
                <a:ea typeface="Fira Sans Book" panose="020B0503050000020004" pitchFamily="34" charset="0"/>
              </a:rPr>
              <a:t>seqblock</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executes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rules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inside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sequentially</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
        <p:nvSpPr>
          <p:cNvPr id="13314" name="Rectangle 4"/>
          <p:cNvSpPr>
            <a:spLocks noGrp="1" noChangeArrowheads="1"/>
          </p:cNvSpPr>
          <p:nvPr>
            <p:ph type="title"/>
          </p:nvPr>
        </p:nvSpPr>
        <p:spPr/>
        <p:txBody>
          <a:bodyPr/>
          <a:lstStyle/>
          <a:p>
            <a:pPr eaLnBrk="1" hangingPunct="1"/>
            <a:r>
              <a:rPr lang="en-US" dirty="0" smtClean="0"/>
              <a:t>Running, but… </a:t>
            </a:r>
          </a:p>
        </p:txBody>
      </p:sp>
      <p:sp>
        <p:nvSpPr>
          <p:cNvPr id="7" name="AutoShape 27"/>
          <p:cNvSpPr>
            <a:spLocks noChangeArrowheads="1"/>
          </p:cNvSpPr>
          <p:nvPr/>
        </p:nvSpPr>
        <p:spPr bwMode="auto">
          <a:xfrm>
            <a:off x="4710112" y="5896744"/>
            <a:ext cx="3744416" cy="844624"/>
          </a:xfrm>
          <a:prstGeom prst="wedgeRoundRectCallout">
            <a:avLst>
              <a:gd name="adj1" fmla="val -109187"/>
              <a:gd name="adj2" fmla="val -5016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a:t>
            </a:r>
            <a:r>
              <a:rPr lang="de-DE" sz="1600" b="1" dirty="0" err="1" smtClean="0">
                <a:latin typeface="+mj-lt"/>
                <a:ea typeface="Fira Sans Book" panose="020B0503050000020004" pitchFamily="34" charset="0"/>
              </a:rPr>
              <a:t>print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uses</a:t>
            </a:r>
            <a:r>
              <a:rPr lang="de-DE" sz="1600" dirty="0" smtClean="0">
                <a:latin typeface="+mj-lt"/>
                <a:ea typeface="Fira Sans Book" panose="020B0503050000020004" pitchFamily="34" charset="0"/>
              </a:rPr>
              <a:t> Java "</a:t>
            </a:r>
            <a:r>
              <a:rPr lang="de-DE" sz="1600" dirty="0" err="1" smtClean="0">
                <a:latin typeface="+mj-lt"/>
                <a:ea typeface="Fira Sans Book" panose="020B0503050000020004" pitchFamily="34" charset="0"/>
              </a:rPr>
              <a:t>toString</a:t>
            </a:r>
            <a:r>
              <a:rPr lang="de-DE" sz="1600" dirty="0" smtClean="0">
                <a:latin typeface="+mj-lt"/>
                <a:ea typeface="Fira Sans Book" panose="020B0503050000020004" pitchFamily="34" charset="0"/>
              </a:rPr>
              <a:t>"-</a:t>
            </a:r>
            <a:r>
              <a:rPr lang="de-DE" sz="1600" dirty="0" err="1" smtClean="0">
                <a:latin typeface="+mj-lt"/>
                <a:ea typeface="Fira Sans Book" panose="020B0503050000020004" pitchFamily="34" charset="0"/>
              </a:rPr>
              <a:t>method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generate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string</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for</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arbitrary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types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for</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console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output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followed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by</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newline</a:t>
            </a:r>
            <a:endParaRPr lang="de-DE" sz="1600" dirty="0">
              <a:latin typeface="+mj-lt"/>
              <a:ea typeface="Fira Sans Book" panose="020B0503050000020004" pitchFamily="34" charset="0"/>
            </a:endParaRPr>
          </a:p>
        </p:txBody>
      </p:sp>
      <p:sp>
        <p:nvSpPr>
          <p:cNvPr id="9" name="AutoShape 27"/>
          <p:cNvSpPr>
            <a:spLocks noChangeArrowheads="1"/>
          </p:cNvSpPr>
          <p:nvPr/>
        </p:nvSpPr>
        <p:spPr bwMode="auto">
          <a:xfrm>
            <a:off x="4808723" y="2556673"/>
            <a:ext cx="3744416" cy="844624"/>
          </a:xfrm>
          <a:prstGeom prst="wedgeRoundRectCallout">
            <a:avLst>
              <a:gd name="adj1" fmla="val -17545"/>
              <a:gd name="adj2" fmla="val 2433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Don't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forget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add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observer</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Agents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and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assign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rule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program</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for</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agent</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2641676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body" idx="1"/>
          </p:nvPr>
        </p:nvSpPr>
        <p:spPr>
          <a:xfrm>
            <a:off x="809625" y="1752600"/>
            <a:ext cx="8010847" cy="3657600"/>
          </a:xfrm>
        </p:spPr>
        <p:txBody>
          <a:bodyPr/>
          <a:lstStyle/>
          <a:p>
            <a:pPr>
              <a:buFont typeface="Arial" panose="020B0604020202020204" pitchFamily="34" charset="0"/>
              <a:buChar char="•"/>
            </a:pPr>
            <a:r>
              <a:rPr lang="en-US" sz="2000" dirty="0" smtClean="0"/>
              <a:t>… always the same output is produced</a:t>
            </a:r>
            <a:endParaRPr lang="en-US" sz="2000" dirty="0" smtClean="0">
              <a:solidFill>
                <a:srgbClr val="008000"/>
              </a:solidFill>
              <a:latin typeface="Courier New" panose="02070309020205020404" pitchFamily="49" charset="0"/>
            </a:endParaRPr>
          </a:p>
          <a:p>
            <a:pPr>
              <a:buFont typeface="Arial" panose="020B0604020202020204" pitchFamily="34" charset="0"/>
              <a:buChar char="•"/>
            </a:pPr>
            <a:endParaRPr lang="de-DE" sz="2000" dirty="0" smtClean="0">
              <a:solidFill>
                <a:srgbClr val="008000"/>
              </a:solidFill>
              <a:latin typeface="Courier New" panose="02070309020205020404" pitchFamily="49" charset="0"/>
            </a:endParaRPr>
          </a:p>
          <a:p>
            <a:pPr>
              <a:buFont typeface="Arial" panose="020B0604020202020204" pitchFamily="34" charset="0"/>
              <a:buChar char="•"/>
            </a:pPr>
            <a:r>
              <a:rPr lang="de-DE" sz="2000" dirty="0" smtClean="0"/>
              <a:t>Solution: </a:t>
            </a:r>
            <a:r>
              <a:rPr lang="de-DE" sz="2000" dirty="0" err="1" smtClean="0"/>
              <a:t>provide</a:t>
            </a:r>
            <a:r>
              <a:rPr lang="de-DE" sz="2000" dirty="0" smtClean="0"/>
              <a:t> an </a:t>
            </a:r>
            <a:r>
              <a:rPr lang="de-DE" sz="2000" dirty="0" err="1" smtClean="0"/>
              <a:t>environment</a:t>
            </a:r>
            <a:r>
              <a:rPr lang="de-DE" sz="2000" dirty="0" smtClean="0"/>
              <a:t> </a:t>
            </a:r>
            <a:r>
              <a:rPr lang="de-DE" sz="2000" dirty="0" err="1" smtClean="0"/>
              <a:t>simulating</a:t>
            </a:r>
            <a:r>
              <a:rPr lang="de-DE" sz="2000" dirty="0" smtClean="0"/>
              <a:t> </a:t>
            </a:r>
            <a:r>
              <a:rPr lang="de-DE" sz="2000" dirty="0" err="1" smtClean="0"/>
              <a:t>the</a:t>
            </a:r>
            <a:r>
              <a:rPr lang="de-DE" sz="2000" dirty="0" smtClean="0"/>
              <a:t> </a:t>
            </a:r>
            <a:r>
              <a:rPr lang="de-DE" sz="2000" dirty="0" err="1" smtClean="0"/>
              <a:t>movement</a:t>
            </a:r>
            <a:r>
              <a:rPr lang="de-DE" sz="2000" dirty="0" smtClean="0"/>
              <a:t> </a:t>
            </a:r>
            <a:r>
              <a:rPr lang="de-DE" sz="2000" dirty="0" err="1" smtClean="0"/>
              <a:t>of</a:t>
            </a:r>
            <a:r>
              <a:rPr lang="de-DE" sz="2000" dirty="0" smtClean="0"/>
              <a:t> a </a:t>
            </a:r>
            <a:r>
              <a:rPr lang="de-DE" sz="2000" dirty="0" err="1" smtClean="0"/>
              <a:t>train</a:t>
            </a:r>
            <a:r>
              <a:rPr lang="de-DE" sz="2000" dirty="0"/>
              <a:t>:</a:t>
            </a:r>
            <a:endParaRPr lang="en-US" dirty="0">
              <a:solidFill>
                <a:srgbClr val="008000"/>
              </a:solidFill>
              <a:latin typeface="Consolas" panose="020B0609020204030204" pitchFamily="49" charset="0"/>
            </a:endParaRPr>
          </a:p>
          <a:p>
            <a:pPr>
              <a:lnSpc>
                <a:spcPct val="100000"/>
              </a:lnSpc>
            </a:pPr>
            <a:r>
              <a:rPr lang="en-US" sz="1600" b="1" dirty="0">
                <a:solidFill>
                  <a:srgbClr val="800080"/>
                </a:solidFill>
                <a:latin typeface="Consolas" panose="020B0609020204030204" pitchFamily="49" charset="0"/>
              </a:rPr>
              <a:t>rule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EnvironmentProgram</a:t>
            </a:r>
            <a:r>
              <a:rPr lang="en-US" sz="1600" b="1" dirty="0">
                <a:solidFill>
                  <a:srgbClr val="000000"/>
                </a:solidFill>
                <a:latin typeface="Consolas" panose="020B0609020204030204" pitchFamily="49" charset="0"/>
              </a:rPr>
              <a:t> = </a:t>
            </a:r>
          </a:p>
          <a:p>
            <a:pPr>
              <a:lnSpc>
                <a:spcPct val="100000"/>
              </a:lnSpc>
            </a:pPr>
            <a:r>
              <a:rPr lang="en-US" sz="1600" b="1" dirty="0" smtClean="0">
                <a:solidFill>
                  <a:srgbClr val="800080"/>
                </a:solidFill>
                <a:latin typeface="Consolas" panose="020B0609020204030204" pitchFamily="49" charset="0"/>
              </a:rPr>
              <a:t>  choose</a:t>
            </a:r>
            <a:r>
              <a:rPr lang="en-US" sz="1600" b="1" dirty="0" smtClean="0">
                <a:solidFill>
                  <a:srgbClr val="000000"/>
                </a:solidFill>
                <a:latin typeface="Consolas" panose="020B0609020204030204" pitchFamily="49" charset="0"/>
              </a:rPr>
              <a:t> </a:t>
            </a:r>
            <a:r>
              <a:rPr lang="en-US" sz="1600" b="1" dirty="0">
                <a:solidFill>
                  <a:srgbClr val="000000"/>
                </a:solidFill>
                <a:latin typeface="Consolas" panose="020B0609020204030204" pitchFamily="49" charset="0"/>
              </a:rPr>
              <a:t>t </a:t>
            </a:r>
            <a:r>
              <a:rPr lang="en-US" sz="1600" b="1" dirty="0">
                <a:solidFill>
                  <a:srgbClr val="800080"/>
                </a:solidFill>
                <a:latin typeface="Consolas" panose="020B0609020204030204" pitchFamily="49" charset="0"/>
              </a:rPr>
              <a:t>in</a:t>
            </a:r>
            <a:r>
              <a:rPr lang="en-US" sz="1600" b="1" dirty="0">
                <a:solidFill>
                  <a:srgbClr val="000000"/>
                </a:solidFill>
                <a:latin typeface="Consolas" panose="020B0609020204030204" pitchFamily="49" charset="0"/>
              </a:rPr>
              <a:t> Track </a:t>
            </a:r>
            <a:r>
              <a:rPr lang="en-US" sz="1600" b="1" dirty="0" smtClean="0">
                <a:solidFill>
                  <a:srgbClr val="800080"/>
                </a:solidFill>
                <a:latin typeface="Consolas" panose="020B0609020204030204" pitchFamily="49" charset="0"/>
              </a:rPr>
              <a:t>do par</a:t>
            </a:r>
            <a:endParaRPr lang="en-US" sz="1600" b="1" dirty="0">
              <a:solidFill>
                <a:srgbClr val="800080"/>
              </a:solidFill>
              <a:latin typeface="Consolas" panose="020B0609020204030204" pitchFamily="49" charset="0"/>
            </a:endParaRPr>
          </a:p>
          <a:p>
            <a:pPr>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trackStatus</a:t>
            </a:r>
            <a:r>
              <a:rPr lang="en-US" sz="1600" b="1" dirty="0">
                <a:solidFill>
                  <a:srgbClr val="000000"/>
                </a:solidFill>
                <a:latin typeface="Consolas" panose="020B0609020204030204" pitchFamily="49" charset="0"/>
              </a:rPr>
              <a:t>(t) = empty </a:t>
            </a:r>
            <a:r>
              <a:rPr lang="en-US" sz="1600" b="1" dirty="0">
                <a:solidFill>
                  <a:srgbClr val="800080"/>
                </a:solidFill>
                <a:latin typeface="Consolas" panose="020B0609020204030204" pitchFamily="49" charset="0"/>
              </a:rPr>
              <a:t>then</a:t>
            </a:r>
            <a:r>
              <a:rPr lang="en-US" sz="1600" b="1" dirty="0">
                <a:solidFill>
                  <a:srgbClr val="000000"/>
                </a:solidFill>
                <a:latin typeface="Consolas" panose="020B0609020204030204" pitchFamily="49" charset="0"/>
              </a:rPr>
              <a:t> </a:t>
            </a:r>
          </a:p>
          <a:p>
            <a:pPr>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i="1" dirty="0">
                <a:solidFill>
                  <a:srgbClr val="000080"/>
                </a:solidFill>
                <a:latin typeface="Consolas" panose="020B0609020204030204" pitchFamily="49" charset="0"/>
              </a:rPr>
              <a:t>random</a:t>
            </a:r>
            <a:r>
              <a:rPr lang="en-US" sz="1600" b="1" i="1" dirty="0">
                <a:solidFill>
                  <a:srgbClr val="000000"/>
                </a:solidFill>
                <a:latin typeface="Consolas" panose="020B0609020204030204" pitchFamily="49" charset="0"/>
              </a:rPr>
              <a:t> </a:t>
            </a:r>
            <a:r>
              <a:rPr lang="en-US" sz="1600" b="1" dirty="0">
                <a:solidFill>
                  <a:srgbClr val="000000"/>
                </a:solidFill>
                <a:latin typeface="Consolas" panose="020B0609020204030204" pitchFamily="49" charset="0"/>
              </a:rPr>
              <a:t>&lt; 0.001 </a:t>
            </a:r>
            <a:r>
              <a:rPr lang="en-US" sz="1600" b="1" dirty="0">
                <a:solidFill>
                  <a:srgbClr val="800080"/>
                </a:solidFill>
                <a:latin typeface="Consolas" panose="020B0609020204030204" pitchFamily="49" charset="0"/>
              </a:rPr>
              <a:t>then</a:t>
            </a:r>
            <a:r>
              <a:rPr lang="en-US" sz="1600" b="1" dirty="0">
                <a:solidFill>
                  <a:srgbClr val="000000"/>
                </a:solidFill>
                <a:latin typeface="Consolas" panose="020B0609020204030204" pitchFamily="49" charset="0"/>
              </a:rPr>
              <a:t> </a:t>
            </a:r>
            <a:r>
              <a:rPr lang="en-US" sz="1600" b="1" dirty="0">
                <a:solidFill>
                  <a:srgbClr val="800080"/>
                </a:solidFill>
                <a:latin typeface="Consolas" panose="020B0609020204030204" pitchFamily="49" charset="0"/>
              </a:rPr>
              <a:t>par</a:t>
            </a:r>
          </a:p>
          <a:p>
            <a:pPr>
              <a:lnSpc>
                <a:spcPct val="100000"/>
              </a:lnSpc>
            </a:pP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trackStatus</a:t>
            </a:r>
            <a:r>
              <a:rPr lang="en-US" sz="1600" dirty="0" smtClean="0">
                <a:solidFill>
                  <a:srgbClr val="000000"/>
                </a:solidFill>
                <a:latin typeface="Consolas" panose="020B0609020204030204" pitchFamily="49" charset="0"/>
              </a:rPr>
              <a:t>(t</a:t>
            </a:r>
            <a:r>
              <a:rPr lang="en-US" sz="1600" dirty="0">
                <a:solidFill>
                  <a:srgbClr val="000000"/>
                </a:solidFill>
                <a:latin typeface="Consolas" panose="020B0609020204030204" pitchFamily="49" charset="0"/>
              </a:rPr>
              <a:t>) := coming</a:t>
            </a:r>
          </a:p>
          <a:p>
            <a:pPr>
              <a:lnSpc>
                <a:spcPct val="100000"/>
              </a:lnSpc>
            </a:pP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passingTime</a:t>
            </a:r>
            <a:r>
              <a:rPr lang="en-US" sz="1600" dirty="0" smtClean="0">
                <a:solidFill>
                  <a:srgbClr val="000000"/>
                </a:solidFill>
                <a:latin typeface="Consolas" panose="020B0609020204030204" pitchFamily="49" charset="0"/>
              </a:rPr>
              <a:t>(t</a:t>
            </a:r>
            <a:r>
              <a:rPr lang="en-US" sz="1600" dirty="0">
                <a:solidFill>
                  <a:srgbClr val="000000"/>
                </a:solidFill>
                <a:latin typeface="Consolas" panose="020B0609020204030204" pitchFamily="49" charset="0"/>
              </a:rPr>
              <a:t>) := </a:t>
            </a:r>
            <a:r>
              <a:rPr lang="en-US" sz="1600" i="1" dirty="0">
                <a:solidFill>
                  <a:srgbClr val="000080"/>
                </a:solidFill>
                <a:latin typeface="Consolas" panose="020B0609020204030204" pitchFamily="49" charset="0"/>
              </a:rPr>
              <a:t>now</a:t>
            </a:r>
            <a:r>
              <a:rPr lang="en-US" sz="1600" i="1" dirty="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dmin</a:t>
            </a:r>
            <a:r>
              <a:rPr lang="en-US" sz="1600" dirty="0">
                <a:solidFill>
                  <a:srgbClr val="000000"/>
                </a:solidFill>
                <a:latin typeface="Consolas" panose="020B0609020204030204" pitchFamily="49" charset="0"/>
              </a:rPr>
              <a:t> </a:t>
            </a:r>
          </a:p>
          <a:p>
            <a:pPr>
              <a:lnSpc>
                <a:spcPct val="100000"/>
              </a:lnSpc>
            </a:pPr>
            <a:r>
              <a:rPr lang="en-US" sz="1600" b="1" dirty="0" smtClean="0">
                <a:solidFill>
                  <a:srgbClr val="800080"/>
                </a:solidFill>
                <a:latin typeface="Consolas" panose="020B0609020204030204" pitchFamily="49" charset="0"/>
              </a:rPr>
              <a:t>    </a:t>
            </a:r>
            <a:r>
              <a:rPr lang="en-US" sz="1600" b="1" dirty="0" err="1" smtClean="0">
                <a:solidFill>
                  <a:srgbClr val="800080"/>
                </a:solidFill>
                <a:latin typeface="Consolas" panose="020B0609020204030204" pitchFamily="49" charset="0"/>
              </a:rPr>
              <a:t>endpar</a:t>
            </a:r>
            <a:endParaRPr lang="en-US" sz="1600" b="1" dirty="0">
              <a:solidFill>
                <a:srgbClr val="800080"/>
              </a:solidFill>
              <a:latin typeface="Consolas" panose="020B0609020204030204" pitchFamily="49" charset="0"/>
            </a:endParaRPr>
          </a:p>
          <a:p>
            <a:pPr>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trackStatus</a:t>
            </a:r>
            <a:r>
              <a:rPr lang="en-US" sz="1600" b="1" dirty="0">
                <a:solidFill>
                  <a:srgbClr val="000000"/>
                </a:solidFill>
                <a:latin typeface="Consolas" panose="020B0609020204030204" pitchFamily="49" charset="0"/>
              </a:rPr>
              <a:t>(t) = coming </a:t>
            </a:r>
            <a:r>
              <a:rPr lang="en-US" sz="1600" b="1" dirty="0">
                <a:solidFill>
                  <a:srgbClr val="800080"/>
                </a:solidFill>
                <a:latin typeface="Consolas" panose="020B0609020204030204" pitchFamily="49" charset="0"/>
              </a:rPr>
              <a:t>then</a:t>
            </a:r>
          </a:p>
          <a:p>
            <a:pPr>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passingTime</a:t>
            </a:r>
            <a:r>
              <a:rPr lang="en-US" sz="1600" b="1" dirty="0">
                <a:solidFill>
                  <a:srgbClr val="000000"/>
                </a:solidFill>
                <a:latin typeface="Consolas" panose="020B0609020204030204" pitchFamily="49" charset="0"/>
              </a:rPr>
              <a:t>(t) &lt; </a:t>
            </a:r>
            <a:r>
              <a:rPr lang="en-US" sz="1600" b="1" i="1" dirty="0">
                <a:solidFill>
                  <a:srgbClr val="000080"/>
                </a:solidFill>
                <a:latin typeface="Consolas" panose="020B0609020204030204" pitchFamily="49" charset="0"/>
              </a:rPr>
              <a:t>now</a:t>
            </a:r>
            <a:r>
              <a:rPr lang="en-US" sz="1600" b="1" i="1" dirty="0">
                <a:solidFill>
                  <a:srgbClr val="000000"/>
                </a:solidFill>
                <a:latin typeface="Consolas" panose="020B0609020204030204" pitchFamily="49" charset="0"/>
              </a:rPr>
              <a:t> </a:t>
            </a:r>
            <a:r>
              <a:rPr lang="en-US" sz="1600" b="1" dirty="0">
                <a:solidFill>
                  <a:srgbClr val="800080"/>
                </a:solidFill>
                <a:latin typeface="Consolas" panose="020B0609020204030204" pitchFamily="49" charset="0"/>
              </a:rPr>
              <a:t>then</a:t>
            </a:r>
            <a:r>
              <a:rPr lang="en-US" sz="1600" b="1" dirty="0">
                <a:solidFill>
                  <a:srgbClr val="000000"/>
                </a:solidFill>
                <a:latin typeface="Consolas" panose="020B0609020204030204" pitchFamily="49" charset="0"/>
              </a:rPr>
              <a:t> </a:t>
            </a:r>
            <a:r>
              <a:rPr lang="en-US" sz="1600" b="1" dirty="0">
                <a:solidFill>
                  <a:srgbClr val="800080"/>
                </a:solidFill>
                <a:latin typeface="Consolas" panose="020B0609020204030204" pitchFamily="49" charset="0"/>
              </a:rPr>
              <a:t>par</a:t>
            </a:r>
          </a:p>
          <a:p>
            <a:pPr>
              <a:lnSpc>
                <a:spcPct val="100000"/>
              </a:lnSpc>
            </a:pP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trackStatus</a:t>
            </a:r>
            <a:r>
              <a:rPr lang="en-US" sz="1600" dirty="0" smtClean="0">
                <a:solidFill>
                  <a:srgbClr val="000000"/>
                </a:solidFill>
                <a:latin typeface="Consolas" panose="020B0609020204030204" pitchFamily="49" charset="0"/>
              </a:rPr>
              <a:t>(t</a:t>
            </a:r>
            <a:r>
              <a:rPr lang="en-US" sz="1600" dirty="0">
                <a:solidFill>
                  <a:srgbClr val="000000"/>
                </a:solidFill>
                <a:latin typeface="Consolas" panose="020B0609020204030204" pitchFamily="49" charset="0"/>
              </a:rPr>
              <a:t>) := crossing</a:t>
            </a:r>
          </a:p>
          <a:p>
            <a:pPr>
              <a:lnSpc>
                <a:spcPct val="100000"/>
              </a:lnSpc>
            </a:pP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passingTime</a:t>
            </a:r>
            <a:r>
              <a:rPr lang="en-US" sz="1600" dirty="0" smtClean="0">
                <a:solidFill>
                  <a:srgbClr val="000000"/>
                </a:solidFill>
                <a:latin typeface="Consolas" panose="020B0609020204030204" pitchFamily="49" charset="0"/>
              </a:rPr>
              <a:t>(t</a:t>
            </a:r>
            <a:r>
              <a:rPr lang="en-US" sz="1600" dirty="0">
                <a:solidFill>
                  <a:srgbClr val="000000"/>
                </a:solidFill>
                <a:latin typeface="Consolas" panose="020B0609020204030204" pitchFamily="49" charset="0"/>
              </a:rPr>
              <a:t>) := </a:t>
            </a:r>
            <a:r>
              <a:rPr lang="en-US" sz="1600" i="1" dirty="0">
                <a:solidFill>
                  <a:srgbClr val="000080"/>
                </a:solidFill>
                <a:latin typeface="Consolas" panose="020B0609020204030204" pitchFamily="49" charset="0"/>
              </a:rPr>
              <a:t>now</a:t>
            </a:r>
            <a:r>
              <a:rPr lang="en-US" sz="1600" i="1" dirty="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dcrossing</a:t>
            </a:r>
            <a:endParaRPr lang="en-US" sz="1600" dirty="0">
              <a:solidFill>
                <a:srgbClr val="000000"/>
              </a:solidFill>
              <a:latin typeface="Consolas" panose="020B0609020204030204" pitchFamily="49" charset="0"/>
            </a:endParaRPr>
          </a:p>
          <a:p>
            <a:pPr>
              <a:lnSpc>
                <a:spcPct val="100000"/>
              </a:lnSpc>
            </a:pPr>
            <a:r>
              <a:rPr lang="en-US" sz="1600" b="1" dirty="0" smtClean="0">
                <a:solidFill>
                  <a:srgbClr val="800080"/>
                </a:solidFill>
                <a:latin typeface="Consolas" panose="020B0609020204030204" pitchFamily="49" charset="0"/>
              </a:rPr>
              <a:t>    </a:t>
            </a:r>
            <a:r>
              <a:rPr lang="en-US" sz="1600" b="1" dirty="0" err="1" smtClean="0">
                <a:solidFill>
                  <a:srgbClr val="800080"/>
                </a:solidFill>
                <a:latin typeface="Consolas" panose="020B0609020204030204" pitchFamily="49" charset="0"/>
              </a:rPr>
              <a:t>endpar</a:t>
            </a:r>
            <a:endParaRPr lang="en-US" sz="1600" b="1" dirty="0">
              <a:solidFill>
                <a:srgbClr val="800080"/>
              </a:solidFill>
              <a:latin typeface="Consolas" panose="020B0609020204030204" pitchFamily="49" charset="0"/>
            </a:endParaRPr>
          </a:p>
          <a:p>
            <a:pPr>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trackStatus</a:t>
            </a:r>
            <a:r>
              <a:rPr lang="en-US" sz="1600" b="1" dirty="0">
                <a:solidFill>
                  <a:srgbClr val="000000"/>
                </a:solidFill>
                <a:latin typeface="Consolas" panose="020B0609020204030204" pitchFamily="49" charset="0"/>
              </a:rPr>
              <a:t>(t) = crossing </a:t>
            </a:r>
            <a:r>
              <a:rPr lang="en-US" sz="1600" b="1" dirty="0">
                <a:solidFill>
                  <a:srgbClr val="800080"/>
                </a:solidFill>
                <a:latin typeface="Consolas" panose="020B0609020204030204" pitchFamily="49" charset="0"/>
              </a:rPr>
              <a:t>then</a:t>
            </a:r>
          </a:p>
          <a:p>
            <a:pPr>
              <a:lnSpc>
                <a:spcPct val="100000"/>
              </a:lnSpc>
            </a:pPr>
            <a:r>
              <a:rPr lang="en-US" sz="1600" b="1" dirty="0" smtClean="0">
                <a:solidFill>
                  <a:srgbClr val="800080"/>
                </a:solidFill>
                <a:latin typeface="Consolas" panose="020B0609020204030204" pitchFamily="49" charset="0"/>
              </a:rPr>
              <a:t>      if</a:t>
            </a:r>
            <a:r>
              <a:rPr lang="en-US" sz="1600" b="1" dirty="0" smtClean="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passingTime</a:t>
            </a:r>
            <a:r>
              <a:rPr lang="en-US" sz="1600" b="1" dirty="0">
                <a:solidFill>
                  <a:srgbClr val="000000"/>
                </a:solidFill>
                <a:latin typeface="Consolas" panose="020B0609020204030204" pitchFamily="49" charset="0"/>
              </a:rPr>
              <a:t>(t) &lt; </a:t>
            </a:r>
            <a:r>
              <a:rPr lang="en-US" sz="1600" b="1" i="1" dirty="0">
                <a:solidFill>
                  <a:srgbClr val="000080"/>
                </a:solidFill>
                <a:latin typeface="Consolas" panose="020B0609020204030204" pitchFamily="49" charset="0"/>
              </a:rPr>
              <a:t>now</a:t>
            </a:r>
            <a:r>
              <a:rPr lang="en-US" sz="1600" b="1" i="1" dirty="0">
                <a:solidFill>
                  <a:srgbClr val="000000"/>
                </a:solidFill>
                <a:latin typeface="Consolas" panose="020B0609020204030204" pitchFamily="49" charset="0"/>
              </a:rPr>
              <a:t> </a:t>
            </a:r>
            <a:r>
              <a:rPr lang="en-US" sz="1600" b="1" dirty="0">
                <a:solidFill>
                  <a:srgbClr val="800080"/>
                </a:solidFill>
                <a:latin typeface="Consolas" panose="020B0609020204030204" pitchFamily="49" charset="0"/>
              </a:rPr>
              <a:t>then</a:t>
            </a:r>
          </a:p>
          <a:p>
            <a:pPr>
              <a:lnSpc>
                <a:spcPct val="100000"/>
              </a:lnSpc>
            </a:pP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trackStatus</a:t>
            </a:r>
            <a:r>
              <a:rPr lang="en-US" sz="1600" dirty="0" smtClean="0">
                <a:solidFill>
                  <a:srgbClr val="000000"/>
                </a:solidFill>
                <a:latin typeface="Consolas" panose="020B0609020204030204" pitchFamily="49" charset="0"/>
              </a:rPr>
              <a:t>(t</a:t>
            </a:r>
            <a:r>
              <a:rPr lang="en-US" sz="1600" dirty="0">
                <a:solidFill>
                  <a:srgbClr val="000000"/>
                </a:solidFill>
                <a:latin typeface="Consolas" panose="020B0609020204030204" pitchFamily="49" charset="0"/>
              </a:rPr>
              <a:t>) := empty</a:t>
            </a:r>
          </a:p>
          <a:p>
            <a:pPr>
              <a:lnSpc>
                <a:spcPct val="100000"/>
              </a:lnSpc>
            </a:pPr>
            <a:r>
              <a:rPr lang="en-US" sz="1600" b="1" dirty="0" smtClean="0">
                <a:solidFill>
                  <a:srgbClr val="800080"/>
                </a:solidFill>
                <a:latin typeface="Consolas" panose="020B0609020204030204" pitchFamily="49" charset="0"/>
              </a:rPr>
              <a:t>    </a:t>
            </a:r>
            <a:r>
              <a:rPr lang="en-US" sz="1600" b="1" dirty="0" err="1" smtClean="0">
                <a:solidFill>
                  <a:srgbClr val="800080"/>
                </a:solidFill>
                <a:latin typeface="Consolas" panose="020B0609020204030204" pitchFamily="49" charset="0"/>
              </a:rPr>
              <a:t>endpar</a:t>
            </a:r>
            <a:endParaRPr lang="de-DE" sz="1600" dirty="0" smtClean="0">
              <a:solidFill>
                <a:srgbClr val="008000"/>
              </a:solidFill>
              <a:latin typeface="Consolas" panose="020B0609020204030204" pitchFamily="49" charset="0"/>
            </a:endParaRPr>
          </a:p>
          <a:p>
            <a:pPr marL="0" indent="0"/>
            <a:endParaRPr lang="en-US" dirty="0"/>
          </a:p>
        </p:txBody>
      </p:sp>
      <p:sp>
        <p:nvSpPr>
          <p:cNvPr id="6" name="AutoShape 27"/>
          <p:cNvSpPr>
            <a:spLocks noChangeArrowheads="1"/>
          </p:cNvSpPr>
          <p:nvPr/>
        </p:nvSpPr>
        <p:spPr bwMode="auto">
          <a:xfrm>
            <a:off x="5064510" y="2636912"/>
            <a:ext cx="3107890" cy="648072"/>
          </a:xfrm>
          <a:prstGeom prst="wedgeRoundRectCallout">
            <a:avLst>
              <a:gd name="adj1" fmla="val -105083"/>
              <a:gd name="adj2" fmla="val 23221"/>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a:t>
            </a:r>
            <a:r>
              <a:rPr lang="de-DE" sz="1600" b="1" dirty="0" err="1" smtClean="0">
                <a:latin typeface="+mj-lt"/>
                <a:ea typeface="Fira Sans Book" panose="020B0503050000020004" pitchFamily="34" charset="0"/>
              </a:rPr>
              <a:t>choose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chooses</a:t>
            </a:r>
            <a:r>
              <a:rPr lang="de-DE" sz="1600" dirty="0" smtClean="0">
                <a:latin typeface="+mj-lt"/>
                <a:ea typeface="Fira Sans Book" panose="020B0503050000020004" pitchFamily="34" charset="0"/>
              </a:rPr>
              <a:t> an </a:t>
            </a:r>
            <a:r>
              <a:rPr lang="de-DE" sz="1600" dirty="0" err="1" smtClean="0">
                <a:latin typeface="+mj-lt"/>
                <a:ea typeface="Fira Sans Book" panose="020B0503050000020004" pitchFamily="34" charset="0"/>
              </a:rPr>
              <a:t>arbitrary</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element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given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a:t>
            </a:r>
            <a:r>
              <a:rPr lang="de-DE" sz="1600" dirty="0" smtClean="0">
                <a:latin typeface="+mj-lt"/>
                <a:ea typeface="Fira Sans Book" panose="020B0503050000020004" pitchFamily="34" charset="0"/>
              </a:rPr>
              <a:t> </a:t>
            </a:r>
            <a:endParaRPr lang="de-DE" sz="1600" dirty="0">
              <a:latin typeface="+mj-lt"/>
              <a:ea typeface="Fira Sans Book" panose="020B0503050000020004" pitchFamily="34" charset="0"/>
            </a:endParaRPr>
          </a:p>
        </p:txBody>
      </p:sp>
      <p:sp>
        <p:nvSpPr>
          <p:cNvPr id="13314" name="Rectangle 4"/>
          <p:cNvSpPr>
            <a:spLocks noGrp="1" noChangeArrowheads="1"/>
          </p:cNvSpPr>
          <p:nvPr>
            <p:ph type="title"/>
          </p:nvPr>
        </p:nvSpPr>
        <p:spPr/>
        <p:txBody>
          <a:bodyPr/>
          <a:lstStyle/>
          <a:p>
            <a:pPr eaLnBrk="1" hangingPunct="1"/>
            <a:r>
              <a:rPr lang="en-US" dirty="0" smtClean="0"/>
              <a:t>Running, but… </a:t>
            </a:r>
          </a:p>
        </p:txBody>
      </p:sp>
      <p:sp>
        <p:nvSpPr>
          <p:cNvPr id="7" name="AutoShape 27"/>
          <p:cNvSpPr>
            <a:spLocks noChangeArrowheads="1"/>
          </p:cNvSpPr>
          <p:nvPr/>
        </p:nvSpPr>
        <p:spPr bwMode="auto">
          <a:xfrm>
            <a:off x="5652120" y="3734060"/>
            <a:ext cx="2808312" cy="613531"/>
          </a:xfrm>
          <a:prstGeom prst="wedgeRoundRectCallout">
            <a:avLst>
              <a:gd name="adj1" fmla="val -158553"/>
              <a:gd name="adj2" fmla="val -5016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smtClean="0">
                <a:latin typeface="+mj-lt"/>
                <a:ea typeface="Fira Sans Book" panose="020B0503050000020004" pitchFamily="34" charset="0"/>
              </a:rPr>
              <a:t>"</a:t>
            </a:r>
            <a:r>
              <a:rPr lang="de-DE" sz="1600" b="1" dirty="0" err="1" smtClean="0">
                <a:latin typeface="+mj-lt"/>
                <a:ea typeface="Fira Sans Book" panose="020B0503050000020004" pitchFamily="34" charset="0"/>
              </a:rPr>
              <a:t>random</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provides</a:t>
            </a:r>
            <a:r>
              <a:rPr lang="de-DE" sz="1600" dirty="0" smtClean="0">
                <a:latin typeface="+mj-lt"/>
                <a:ea typeface="Fira Sans Book" panose="020B0503050000020004" pitchFamily="34" charset="0"/>
              </a:rPr>
              <a:t> a </a:t>
            </a:r>
            <a:r>
              <a:rPr lang="de-DE" sz="1600" dirty="0" err="1" smtClean="0">
                <a:latin typeface="+mj-lt"/>
                <a:ea typeface="Fira Sans Book" panose="020B0503050000020004" pitchFamily="34" charset="0"/>
              </a:rPr>
              <a:t>number</a:t>
            </a:r>
            <a:r>
              <a:rPr lang="de-DE" sz="1600" dirty="0" smtClean="0">
                <a:latin typeface="+mj-lt"/>
                <a:ea typeface="Fira Sans Book" panose="020B0503050000020004" pitchFamily="34" charset="0"/>
              </a:rPr>
              <a:t> x </a:t>
            </a:r>
            <a:r>
              <a:rPr lang="de-DE" sz="1600" dirty="0" err="1" smtClean="0">
                <a:latin typeface="+mj-lt"/>
                <a:ea typeface="Fira Sans Book" panose="020B0503050000020004" pitchFamily="34" charset="0"/>
              </a:rPr>
              <a:t>with</a:t>
            </a:r>
            <a:r>
              <a:rPr lang="de-DE" sz="1600" dirty="0" smtClean="0">
                <a:latin typeface="+mj-lt"/>
                <a:ea typeface="Fira Sans Book" panose="020B0503050000020004" pitchFamily="34" charset="0"/>
              </a:rPr>
              <a:t> 0 &lt;= x &lt; 1</a:t>
            </a:r>
            <a:endParaRPr lang="de-DE" sz="1600" dirty="0">
              <a:latin typeface="+mj-lt"/>
              <a:ea typeface="Fira Sans Book" panose="020B0503050000020004" pitchFamily="34" charset="0"/>
            </a:endParaRPr>
          </a:p>
        </p:txBody>
      </p:sp>
      <p:sp>
        <p:nvSpPr>
          <p:cNvPr id="8" name="AutoShape 27"/>
          <p:cNvSpPr>
            <a:spLocks noChangeArrowheads="1"/>
          </p:cNvSpPr>
          <p:nvPr/>
        </p:nvSpPr>
        <p:spPr bwMode="auto">
          <a:xfrm>
            <a:off x="5064510" y="5733256"/>
            <a:ext cx="3863974" cy="844624"/>
          </a:xfrm>
          <a:prstGeom prst="wedgeRoundRectCallout">
            <a:avLst>
              <a:gd name="adj1" fmla="val -17545"/>
              <a:gd name="adj2" fmla="val 24336"/>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Again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don't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forget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add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environment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set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of</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Agents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and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to</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assign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rule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program</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for</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this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agent</a:t>
            </a:r>
            <a:r>
              <a:rPr lang="de-DE" sz="1600" dirty="0" smtClean="0">
                <a:latin typeface="+mj-lt"/>
                <a:ea typeface="Fira Sans Book" panose="020B0503050000020004" pitchFamily="34" charset="0"/>
              </a:rPr>
              <a:t>!</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1765290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body" idx="1"/>
          </p:nvPr>
        </p:nvSpPr>
        <p:spPr>
          <a:xfrm>
            <a:off x="809625" y="1752600"/>
            <a:ext cx="8010847" cy="3657600"/>
          </a:xfrm>
        </p:spPr>
        <p:txBody>
          <a:bodyPr/>
          <a:lstStyle/>
          <a:p>
            <a:r>
              <a:rPr lang="en-US" b="1" dirty="0" smtClean="0">
                <a:solidFill>
                  <a:srgbClr val="800080"/>
                </a:solidFill>
                <a:latin typeface="Consolas" panose="020B0609020204030204" pitchFamily="49" charset="0"/>
              </a:rPr>
              <a:t>option</a:t>
            </a:r>
            <a:r>
              <a:rPr lang="en-US" b="1" dirty="0" smtClean="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Signature.NoUndefinedId</a:t>
            </a:r>
            <a:r>
              <a:rPr lang="en-US" b="1" dirty="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strict</a:t>
            </a:r>
          </a:p>
          <a:p>
            <a:endParaRPr lang="en-US" b="1" dirty="0" smtClean="0">
              <a:solidFill>
                <a:srgbClr val="800080"/>
              </a:solidFill>
              <a:latin typeface="Consolas" panose="020B0609020204030204" pitchFamily="49" charset="0"/>
            </a:endParaRPr>
          </a:p>
          <a:p>
            <a:pPr>
              <a:lnSpc>
                <a:spcPct val="100000"/>
              </a:lnSpc>
            </a:pPr>
            <a:r>
              <a:rPr lang="en-US" b="1" dirty="0" smtClean="0">
                <a:solidFill>
                  <a:srgbClr val="800080"/>
                </a:solidFill>
                <a:latin typeface="Consolas" panose="020B0609020204030204" pitchFamily="49" charset="0"/>
              </a:rPr>
              <a:t>function</a:t>
            </a:r>
            <a:r>
              <a:rPr lang="en-US" b="1" dirty="0" smtClean="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gateState</a:t>
            </a:r>
            <a:r>
              <a:rPr lang="en-US" b="1" dirty="0">
                <a:solidFill>
                  <a:srgbClr val="000000"/>
                </a:solidFill>
                <a:latin typeface="Consolas" panose="020B0609020204030204" pitchFamily="49" charset="0"/>
              </a:rPr>
              <a:t>: -&gt; </a:t>
            </a:r>
            <a:r>
              <a:rPr lang="en-US" b="1" dirty="0" err="1">
                <a:solidFill>
                  <a:srgbClr val="000000"/>
                </a:solidFill>
                <a:latin typeface="Consolas" panose="020B0609020204030204" pitchFamily="49" charset="0"/>
              </a:rPr>
              <a:t>GateState</a:t>
            </a:r>
            <a:r>
              <a:rPr lang="en-US" b="1" dirty="0">
                <a:solidFill>
                  <a:srgbClr val="000000"/>
                </a:solidFill>
                <a:latin typeface="Consolas" panose="020B0609020204030204" pitchFamily="49" charset="0"/>
              </a:rPr>
              <a:t> </a:t>
            </a:r>
            <a:r>
              <a:rPr lang="en-US" b="1" dirty="0">
                <a:solidFill>
                  <a:srgbClr val="800080"/>
                </a:solidFill>
                <a:latin typeface="Consolas" panose="020B0609020204030204" pitchFamily="49" charset="0"/>
              </a:rPr>
              <a:t>initially</a:t>
            </a:r>
            <a:r>
              <a:rPr lang="en-US" b="1" dirty="0">
                <a:solidFill>
                  <a:srgbClr val="000000"/>
                </a:solidFill>
                <a:latin typeface="Consolas" panose="020B0609020204030204" pitchFamily="49" charset="0"/>
              </a:rPr>
              <a:t> opened</a:t>
            </a:r>
          </a:p>
          <a:p>
            <a:pPr>
              <a:lnSpc>
                <a:spcPct val="100000"/>
              </a:lnSpc>
            </a:pPr>
            <a:r>
              <a:rPr lang="en-US" b="1" dirty="0">
                <a:solidFill>
                  <a:srgbClr val="800080"/>
                </a:solidFill>
                <a:latin typeface="Consolas" panose="020B0609020204030204" pitchFamily="49" charset="0"/>
              </a:rPr>
              <a:t>function</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trackStatus</a:t>
            </a:r>
            <a:r>
              <a:rPr lang="en-US" b="1" dirty="0">
                <a:solidFill>
                  <a:srgbClr val="000000"/>
                </a:solidFill>
                <a:latin typeface="Consolas" panose="020B0609020204030204" pitchFamily="49" charset="0"/>
              </a:rPr>
              <a:t>: Track -&gt; </a:t>
            </a:r>
            <a:r>
              <a:rPr lang="en-US" b="1" dirty="0" err="1">
                <a:solidFill>
                  <a:srgbClr val="000000"/>
                </a:solidFill>
                <a:latin typeface="Consolas" panose="020B0609020204030204" pitchFamily="49" charset="0"/>
              </a:rPr>
              <a:t>TrackStatus</a:t>
            </a:r>
            <a:r>
              <a:rPr lang="en-US" b="1" dirty="0">
                <a:solidFill>
                  <a:srgbClr val="000000"/>
                </a:solidFill>
                <a:latin typeface="Consolas" panose="020B0609020204030204" pitchFamily="49" charset="0"/>
              </a:rPr>
              <a:t> </a:t>
            </a:r>
          </a:p>
          <a:p>
            <a:pPr>
              <a:lnSpc>
                <a:spcPct val="100000"/>
              </a:lnSpc>
            </a:pPr>
            <a:r>
              <a:rPr lang="en-US" b="1" dirty="0">
                <a:solidFill>
                  <a:srgbClr val="800080"/>
                </a:solidFill>
                <a:latin typeface="Consolas" panose="020B0609020204030204" pitchFamily="49" charset="0"/>
              </a:rPr>
              <a:t>function</a:t>
            </a:r>
            <a:r>
              <a:rPr lang="en-US" b="1" dirty="0">
                <a:solidFill>
                  <a:srgbClr val="000000"/>
                </a:solidFill>
                <a:latin typeface="Consolas" panose="020B0609020204030204" pitchFamily="49" charset="0"/>
              </a:rPr>
              <a:t> deadline: Track -&gt; </a:t>
            </a:r>
            <a:r>
              <a:rPr lang="en-US" b="1" i="1" dirty="0">
                <a:solidFill>
                  <a:srgbClr val="000080"/>
                </a:solidFill>
                <a:latin typeface="Consolas" panose="020B0609020204030204" pitchFamily="49" charset="0"/>
              </a:rPr>
              <a:t>NUMBER</a:t>
            </a:r>
            <a:r>
              <a:rPr lang="en-US" b="1" i="1" dirty="0">
                <a:solidFill>
                  <a:srgbClr val="000000"/>
                </a:solidFill>
                <a:latin typeface="Consolas" panose="020B0609020204030204" pitchFamily="49" charset="0"/>
              </a:rPr>
              <a:t> </a:t>
            </a:r>
          </a:p>
          <a:p>
            <a:pPr>
              <a:lnSpc>
                <a:spcPct val="100000"/>
              </a:lnSpc>
            </a:pPr>
            <a:r>
              <a:rPr lang="en-US" b="1" dirty="0">
                <a:solidFill>
                  <a:srgbClr val="800080"/>
                </a:solidFill>
                <a:latin typeface="Consolas" panose="020B0609020204030204" pitchFamily="49" charset="0"/>
              </a:rPr>
              <a:t>function</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dir</a:t>
            </a:r>
            <a:r>
              <a:rPr lang="en-US" b="1" dirty="0">
                <a:solidFill>
                  <a:srgbClr val="000000"/>
                </a:solidFill>
                <a:latin typeface="Consolas" panose="020B0609020204030204" pitchFamily="49" charset="0"/>
              </a:rPr>
              <a:t> : -&gt; Direction </a:t>
            </a:r>
            <a:r>
              <a:rPr lang="en-US" b="1" dirty="0">
                <a:solidFill>
                  <a:srgbClr val="800080"/>
                </a:solidFill>
                <a:latin typeface="Consolas" panose="020B0609020204030204" pitchFamily="49" charset="0"/>
              </a:rPr>
              <a:t>initially</a:t>
            </a:r>
            <a:r>
              <a:rPr lang="en-US" b="1" dirty="0">
                <a:solidFill>
                  <a:srgbClr val="000000"/>
                </a:solidFill>
                <a:latin typeface="Consolas" panose="020B0609020204030204" pitchFamily="49" charset="0"/>
              </a:rPr>
              <a:t> open</a:t>
            </a:r>
          </a:p>
          <a:p>
            <a:pPr>
              <a:lnSpc>
                <a:spcPct val="100000"/>
              </a:lnSpc>
            </a:pPr>
            <a:r>
              <a:rPr lang="en-US" b="1" dirty="0">
                <a:solidFill>
                  <a:srgbClr val="800080"/>
                </a:solidFill>
                <a:latin typeface="Consolas" panose="020B0609020204030204" pitchFamily="49" charset="0"/>
              </a:rPr>
              <a:t>function</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passingTime</a:t>
            </a:r>
            <a:r>
              <a:rPr lang="en-US" b="1" dirty="0">
                <a:solidFill>
                  <a:srgbClr val="000000"/>
                </a:solidFill>
                <a:latin typeface="Consolas" panose="020B0609020204030204" pitchFamily="49" charset="0"/>
              </a:rPr>
              <a:t>: Track -&gt; </a:t>
            </a:r>
            <a:r>
              <a:rPr lang="en-US" b="1" i="1" dirty="0">
                <a:solidFill>
                  <a:srgbClr val="000080"/>
                </a:solidFill>
                <a:latin typeface="Consolas" panose="020B0609020204030204" pitchFamily="49" charset="0"/>
              </a:rPr>
              <a:t>NUMBER</a:t>
            </a:r>
          </a:p>
          <a:p>
            <a:pPr>
              <a:lnSpc>
                <a:spcPct val="100000"/>
              </a:lnSpc>
            </a:pPr>
            <a:r>
              <a:rPr lang="en-US" b="1" dirty="0">
                <a:solidFill>
                  <a:srgbClr val="800080"/>
                </a:solidFill>
                <a:latin typeface="Consolas" panose="020B0609020204030204" pitchFamily="49" charset="0"/>
              </a:rPr>
              <a:t>function</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startTime</a:t>
            </a:r>
            <a:r>
              <a:rPr lang="en-US" b="1" dirty="0">
                <a:solidFill>
                  <a:srgbClr val="000000"/>
                </a:solidFill>
                <a:latin typeface="Consolas" panose="020B0609020204030204" pitchFamily="49" charset="0"/>
              </a:rPr>
              <a:t>: -&gt; </a:t>
            </a:r>
            <a:r>
              <a:rPr lang="en-US" b="1" i="1" dirty="0">
                <a:solidFill>
                  <a:srgbClr val="000080"/>
                </a:solidFill>
                <a:latin typeface="Consolas" panose="020B0609020204030204" pitchFamily="49" charset="0"/>
              </a:rPr>
              <a:t>NUMBER</a:t>
            </a:r>
          </a:p>
          <a:p>
            <a:pPr>
              <a:lnSpc>
                <a:spcPct val="100000"/>
              </a:lnSpc>
            </a:pPr>
            <a:endParaRPr lang="en-US" dirty="0">
              <a:latin typeface="Consolas" panose="020B0609020204030204" pitchFamily="49" charset="0"/>
            </a:endParaRPr>
          </a:p>
          <a:p>
            <a:pPr>
              <a:lnSpc>
                <a:spcPct val="100000"/>
              </a:lnSpc>
            </a:pPr>
            <a:r>
              <a:rPr lang="en-US" b="1" dirty="0">
                <a:solidFill>
                  <a:srgbClr val="800080"/>
                </a:solidFill>
                <a:latin typeface="Consolas" panose="020B0609020204030204" pitchFamily="49" charset="0"/>
              </a:rPr>
              <a:t>derived</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dmin</a:t>
            </a:r>
            <a:r>
              <a:rPr lang="en-US" b="1" dirty="0">
                <a:solidFill>
                  <a:srgbClr val="000000"/>
                </a:solidFill>
                <a:latin typeface="Consolas" panose="020B0609020204030204" pitchFamily="49" charset="0"/>
              </a:rPr>
              <a:t> = 5000</a:t>
            </a:r>
          </a:p>
          <a:p>
            <a:pPr>
              <a:lnSpc>
                <a:spcPct val="100000"/>
              </a:lnSpc>
            </a:pPr>
            <a:r>
              <a:rPr lang="en-US" b="1" dirty="0">
                <a:solidFill>
                  <a:srgbClr val="800080"/>
                </a:solidFill>
                <a:latin typeface="Consolas" panose="020B0609020204030204" pitchFamily="49" charset="0"/>
              </a:rPr>
              <a:t>derived</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dmax</a:t>
            </a:r>
            <a:r>
              <a:rPr lang="en-US" b="1" dirty="0">
                <a:solidFill>
                  <a:srgbClr val="000000"/>
                </a:solidFill>
                <a:latin typeface="Consolas" panose="020B0609020204030204" pitchFamily="49" charset="0"/>
              </a:rPr>
              <a:t> = 10000</a:t>
            </a:r>
          </a:p>
          <a:p>
            <a:pPr>
              <a:lnSpc>
                <a:spcPct val="100000"/>
              </a:lnSpc>
            </a:pPr>
            <a:r>
              <a:rPr lang="en-US" b="1" dirty="0">
                <a:solidFill>
                  <a:srgbClr val="800080"/>
                </a:solidFill>
                <a:latin typeface="Consolas" panose="020B0609020204030204" pitchFamily="49" charset="0"/>
              </a:rPr>
              <a:t>derived</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dopen</a:t>
            </a:r>
            <a:r>
              <a:rPr lang="en-US" b="1" dirty="0">
                <a:solidFill>
                  <a:srgbClr val="000000"/>
                </a:solidFill>
                <a:latin typeface="Consolas" panose="020B0609020204030204" pitchFamily="49" charset="0"/>
              </a:rPr>
              <a:t> = 2000</a:t>
            </a:r>
          </a:p>
          <a:p>
            <a:pPr>
              <a:lnSpc>
                <a:spcPct val="100000"/>
              </a:lnSpc>
            </a:pPr>
            <a:r>
              <a:rPr lang="en-US" b="1" dirty="0">
                <a:solidFill>
                  <a:srgbClr val="800080"/>
                </a:solidFill>
                <a:latin typeface="Consolas" panose="020B0609020204030204" pitchFamily="49" charset="0"/>
              </a:rPr>
              <a:t>derived</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dclose</a:t>
            </a:r>
            <a:r>
              <a:rPr lang="en-US" b="1" dirty="0">
                <a:solidFill>
                  <a:srgbClr val="000000"/>
                </a:solidFill>
                <a:latin typeface="Consolas" panose="020B0609020204030204" pitchFamily="49" charset="0"/>
              </a:rPr>
              <a:t> = 2000</a:t>
            </a:r>
          </a:p>
          <a:p>
            <a:pPr>
              <a:lnSpc>
                <a:spcPct val="100000"/>
              </a:lnSpc>
            </a:pPr>
            <a:r>
              <a:rPr lang="en-US" b="1" dirty="0">
                <a:solidFill>
                  <a:srgbClr val="800080"/>
                </a:solidFill>
                <a:latin typeface="Consolas" panose="020B0609020204030204" pitchFamily="49" charset="0"/>
              </a:rPr>
              <a:t>derived</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waitTime</a:t>
            </a:r>
            <a:r>
              <a:rPr lang="en-US" b="1" dirty="0">
                <a:solidFill>
                  <a:srgbClr val="000000"/>
                </a:solidFill>
                <a:latin typeface="Consolas" panose="020B0609020204030204" pitchFamily="49" charset="0"/>
              </a:rPr>
              <a:t> = </a:t>
            </a:r>
            <a:r>
              <a:rPr lang="en-US" b="1" dirty="0" err="1">
                <a:solidFill>
                  <a:srgbClr val="000000"/>
                </a:solidFill>
                <a:latin typeface="Consolas" panose="020B0609020204030204" pitchFamily="49" charset="0"/>
              </a:rPr>
              <a:t>dmin</a:t>
            </a:r>
            <a:r>
              <a:rPr lang="en-US" b="1" dirty="0">
                <a:solidFill>
                  <a:srgbClr val="000000"/>
                </a:solidFill>
                <a:latin typeface="Consolas" panose="020B0609020204030204" pitchFamily="49" charset="0"/>
              </a:rPr>
              <a:t> - </a:t>
            </a:r>
            <a:r>
              <a:rPr lang="en-US" b="1" dirty="0" err="1">
                <a:solidFill>
                  <a:srgbClr val="000000"/>
                </a:solidFill>
                <a:latin typeface="Consolas" panose="020B0609020204030204" pitchFamily="49" charset="0"/>
              </a:rPr>
              <a:t>dclose</a:t>
            </a:r>
            <a:endParaRPr lang="en-US" b="1" dirty="0">
              <a:solidFill>
                <a:srgbClr val="000000"/>
              </a:solidFill>
              <a:latin typeface="Consolas" panose="020B0609020204030204" pitchFamily="49" charset="0"/>
            </a:endParaRPr>
          </a:p>
          <a:p>
            <a:pPr>
              <a:lnSpc>
                <a:spcPct val="100000"/>
              </a:lnSpc>
            </a:pPr>
            <a:r>
              <a:rPr lang="en-US" b="1" dirty="0">
                <a:solidFill>
                  <a:srgbClr val="800080"/>
                </a:solidFill>
                <a:latin typeface="Consolas" panose="020B0609020204030204" pitchFamily="49" charset="0"/>
              </a:rPr>
              <a:t>derived</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dcrossing</a:t>
            </a:r>
            <a:r>
              <a:rPr lang="en-US" b="1" dirty="0">
                <a:solidFill>
                  <a:srgbClr val="000000"/>
                </a:solidFill>
                <a:latin typeface="Consolas" panose="020B0609020204030204" pitchFamily="49" charset="0"/>
              </a:rPr>
              <a:t> = 3000</a:t>
            </a:r>
          </a:p>
          <a:p>
            <a:pPr>
              <a:lnSpc>
                <a:spcPct val="100000"/>
              </a:lnSpc>
            </a:pPr>
            <a:r>
              <a:rPr lang="en-US" b="1" dirty="0">
                <a:solidFill>
                  <a:srgbClr val="800080"/>
                </a:solidFill>
                <a:latin typeface="Consolas" panose="020B0609020204030204" pitchFamily="49" charset="0"/>
              </a:rPr>
              <a:t>derived</a:t>
            </a:r>
            <a:r>
              <a:rPr lang="en-US" b="1" dirty="0">
                <a:solidFill>
                  <a:srgbClr val="000000"/>
                </a:solidFill>
                <a:latin typeface="Consolas" panose="020B0609020204030204" pitchFamily="49" charset="0"/>
              </a:rPr>
              <a:t> span = 500</a:t>
            </a:r>
            <a:endParaRPr lang="en-US" dirty="0">
              <a:latin typeface="Consolas" panose="020B0609020204030204" pitchFamily="49" charset="0"/>
            </a:endParaRPr>
          </a:p>
        </p:txBody>
      </p:sp>
      <p:sp>
        <p:nvSpPr>
          <p:cNvPr id="6" name="AutoShape 27"/>
          <p:cNvSpPr>
            <a:spLocks noChangeArrowheads="1"/>
          </p:cNvSpPr>
          <p:nvPr/>
        </p:nvSpPr>
        <p:spPr bwMode="auto">
          <a:xfrm>
            <a:off x="5502710" y="690005"/>
            <a:ext cx="3107890" cy="290723"/>
          </a:xfrm>
          <a:prstGeom prst="wedgeRoundRectCallout">
            <a:avLst>
              <a:gd name="adj1" fmla="val -79457"/>
              <a:gd name="adj2" fmla="val 314073"/>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don't</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allow</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undefined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identifiers</a:t>
            </a:r>
            <a:endParaRPr lang="de-DE" sz="1600" dirty="0">
              <a:latin typeface="+mj-lt"/>
              <a:ea typeface="Fira Sans Book" panose="020B0503050000020004" pitchFamily="34" charset="0"/>
            </a:endParaRPr>
          </a:p>
        </p:txBody>
      </p:sp>
      <p:sp>
        <p:nvSpPr>
          <p:cNvPr id="13314" name="Rectangle 4"/>
          <p:cNvSpPr>
            <a:spLocks noGrp="1" noChangeArrowheads="1"/>
          </p:cNvSpPr>
          <p:nvPr>
            <p:ph type="title"/>
          </p:nvPr>
        </p:nvSpPr>
        <p:spPr/>
        <p:txBody>
          <a:bodyPr/>
          <a:lstStyle/>
          <a:p>
            <a:pPr eaLnBrk="1" hangingPunct="1"/>
            <a:r>
              <a:rPr lang="en-US" dirty="0" smtClean="0"/>
              <a:t>Best practices</a:t>
            </a:r>
          </a:p>
        </p:txBody>
      </p:sp>
      <p:sp>
        <p:nvSpPr>
          <p:cNvPr id="7" name="AutoShape 27"/>
          <p:cNvSpPr>
            <a:spLocks noChangeArrowheads="1"/>
          </p:cNvSpPr>
          <p:nvPr/>
        </p:nvSpPr>
        <p:spPr bwMode="auto">
          <a:xfrm>
            <a:off x="5991393" y="1587916"/>
            <a:ext cx="2808312" cy="306766"/>
          </a:xfrm>
          <a:prstGeom prst="wedgeRoundRectCallout">
            <a:avLst>
              <a:gd name="adj1" fmla="val -175359"/>
              <a:gd name="adj2" fmla="val 195027"/>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define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function</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types</a:t>
            </a:r>
            <a:endParaRPr lang="de-DE" sz="1600" dirty="0">
              <a:latin typeface="+mj-lt"/>
              <a:ea typeface="Fira Sans Book" panose="020B0503050000020004" pitchFamily="34" charset="0"/>
            </a:endParaRPr>
          </a:p>
        </p:txBody>
      </p:sp>
      <p:sp>
        <p:nvSpPr>
          <p:cNvPr id="8" name="AutoShape 27"/>
          <p:cNvSpPr>
            <a:spLocks noChangeArrowheads="1"/>
          </p:cNvSpPr>
          <p:nvPr/>
        </p:nvSpPr>
        <p:spPr bwMode="auto">
          <a:xfrm>
            <a:off x="5172522" y="4339082"/>
            <a:ext cx="3863974" cy="314054"/>
          </a:xfrm>
          <a:prstGeom prst="wedgeRoundRectCallout">
            <a:avLst>
              <a:gd name="adj1" fmla="val -95664"/>
              <a:gd name="adj2" fmla="val -45510"/>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Define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constants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as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derived</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functions</a:t>
            </a:r>
            <a:endParaRPr lang="de-DE" sz="1600" dirty="0">
              <a:latin typeface="+mj-lt"/>
              <a:ea typeface="Fira Sans Book" panose="020B0503050000020004" pitchFamily="34" charset="0"/>
            </a:endParaRPr>
          </a:p>
        </p:txBody>
      </p:sp>
      <p:sp>
        <p:nvSpPr>
          <p:cNvPr id="9" name="AutoShape 27"/>
          <p:cNvSpPr>
            <a:spLocks noChangeArrowheads="1"/>
          </p:cNvSpPr>
          <p:nvPr/>
        </p:nvSpPr>
        <p:spPr bwMode="auto">
          <a:xfrm>
            <a:off x="6228184" y="3499057"/>
            <a:ext cx="2808312" cy="613531"/>
          </a:xfrm>
          <a:prstGeom prst="wedgeRoundRectCallout">
            <a:avLst>
              <a:gd name="adj1" fmla="val -34614"/>
              <a:gd name="adj2" fmla="val -199205"/>
              <a:gd name="adj3" fmla="val 16667"/>
            </a:avLst>
          </a:prstGeom>
          <a:solidFill>
            <a:schemeClr val="bg1">
              <a:lumMod val="85000"/>
            </a:schemeClr>
          </a:solidFill>
          <a:ln w="12700">
            <a:solidFill>
              <a:schemeClr val="tx1"/>
            </a:solidFill>
            <a:miter lim="800000"/>
            <a:headEnd type="none" w="sm" len="sm"/>
            <a:tailEnd type="none" w="sm" len="sm"/>
          </a:ln>
        </p:spPr>
        <p:txBody>
          <a:bodyPr tIns="0" bIns="0"/>
          <a:lstStyle/>
          <a:p>
            <a:pPr algn="ctr"/>
            <a:r>
              <a:rPr lang="de-DE" sz="1600" dirty="0" err="1" smtClean="0">
                <a:latin typeface="+mj-lt"/>
                <a:ea typeface="Fira Sans Book" panose="020B0503050000020004" pitchFamily="34" charset="0"/>
              </a:rPr>
              <a:t>define</a:t>
            </a:r>
            <a:r>
              <a:rPr lang="de-DE" sz="1600" dirty="0" smtClean="0">
                <a:latin typeface="+mj-lt"/>
                <a:ea typeface="Fira Sans Book" panose="020B0503050000020004" pitchFamily="34" charset="0"/>
              </a:rPr>
              <a:t> initial </a:t>
            </a:r>
            <a:r>
              <a:rPr lang="de-DE" sz="1600" dirty="0" err="1" smtClean="0">
                <a:latin typeface="+mj-lt"/>
                <a:ea typeface="Fira Sans Book" panose="020B0503050000020004" pitchFamily="34" charset="0"/>
              </a:rPr>
              <a:t>values</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where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possible</a:t>
            </a:r>
            <a:r>
              <a:rPr lang="de-DE" sz="1600" dirty="0" smtClean="0">
                <a:latin typeface="+mj-lt"/>
                <a:ea typeface="Fira Sans Book" panose="020B0503050000020004" pitchFamily="34" charset="0"/>
              </a:rPr>
              <a:t>) at </a:t>
            </a:r>
            <a:r>
              <a:rPr lang="de-DE" sz="1600" dirty="0" err="1" smtClean="0">
                <a:latin typeface="+mj-lt"/>
                <a:ea typeface="Fira Sans Book" panose="020B0503050000020004" pitchFamily="34" charset="0"/>
              </a:rPr>
              <a:t>the</a:t>
            </a:r>
            <a:r>
              <a:rPr lang="de-DE" sz="1600" dirty="0" smtClean="0">
                <a:latin typeface="+mj-lt"/>
                <a:ea typeface="Fira Sans Book" panose="020B0503050000020004" pitchFamily="34" charset="0"/>
              </a:rPr>
              <a:t> </a:t>
            </a:r>
            <a:r>
              <a:rPr lang="de-DE" sz="1600" dirty="0" err="1" smtClean="0">
                <a:latin typeface="+mj-lt"/>
                <a:ea typeface="Fira Sans Book" panose="020B0503050000020004" pitchFamily="34" charset="0"/>
              </a:rPr>
              <a:t>declaration</a:t>
            </a:r>
            <a:endParaRPr lang="de-DE" sz="1600" dirty="0">
              <a:latin typeface="+mj-lt"/>
              <a:ea typeface="Fira Sans Book" panose="020B0503050000020004" pitchFamily="34" charset="0"/>
            </a:endParaRPr>
          </a:p>
        </p:txBody>
      </p:sp>
    </p:spTree>
    <p:extLst>
      <p:ext uri="{BB962C8B-B14F-4D97-AF65-F5344CB8AC3E}">
        <p14:creationId xmlns:p14="http://schemas.microsoft.com/office/powerpoint/2010/main" val="184030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err="1" smtClean="0"/>
              <a:t>CoreASM</a:t>
            </a:r>
            <a:r>
              <a:rPr lang="en-US" dirty="0" smtClean="0"/>
              <a:t> overview</a:t>
            </a:r>
          </a:p>
        </p:txBody>
      </p:sp>
      <p:sp>
        <p:nvSpPr>
          <p:cNvPr id="4" name="Rechteck 3"/>
          <p:cNvSpPr/>
          <p:nvPr/>
        </p:nvSpPr>
        <p:spPr bwMode="auto">
          <a:xfrm>
            <a:off x="935596" y="1772816"/>
            <a:ext cx="7286320" cy="72008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b="1" dirty="0" err="1" smtClean="0"/>
              <a:t>CoreASM</a:t>
            </a:r>
            <a:endParaRPr kumimoji="0" lang="de-DE" sz="2400" b="1" i="0" u="none" strike="noStrike" cap="none" normalizeH="0" baseline="0" dirty="0" smtClean="0">
              <a:ln>
                <a:noFill/>
              </a:ln>
              <a:solidFill>
                <a:schemeClr val="tx1"/>
              </a:solidFill>
              <a:effectLst/>
            </a:endParaRPr>
          </a:p>
        </p:txBody>
      </p:sp>
      <p:sp>
        <p:nvSpPr>
          <p:cNvPr id="7" name="Rechteck 6"/>
          <p:cNvSpPr/>
          <p:nvPr/>
        </p:nvSpPr>
        <p:spPr bwMode="auto">
          <a:xfrm>
            <a:off x="935596" y="3897052"/>
            <a:ext cx="7286320" cy="219624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69988" marR="0" indent="-342900" defTabSz="914400" rtl="0" eaLnBrk="0" fontAlgn="base" latinLnBrk="0" hangingPunct="0">
              <a:lnSpc>
                <a:spcPct val="100000"/>
              </a:lnSpc>
              <a:spcBef>
                <a:spcPct val="0"/>
              </a:spcBef>
              <a:spcAft>
                <a:spcPct val="0"/>
              </a:spcAft>
              <a:buClrTx/>
              <a:buSzTx/>
              <a:buFontTx/>
              <a:buNone/>
              <a:tabLst/>
            </a:pPr>
            <a:r>
              <a:rPr lang="de-DE" sz="1800" b="1" dirty="0" err="1" smtClean="0"/>
              <a:t>CoreASM</a:t>
            </a:r>
            <a:r>
              <a:rPr lang="de-DE" sz="1800" b="1" dirty="0" smtClean="0"/>
              <a:t> </a:t>
            </a:r>
            <a:r>
              <a:rPr lang="de-DE" sz="1800" b="1" dirty="0" err="1" smtClean="0"/>
              <a:t>engine</a:t>
            </a:r>
            <a:endParaRPr lang="de-DE" sz="1800" b="1" dirty="0"/>
          </a:p>
          <a:p>
            <a:pPr marL="1169988" marR="0" indent="-342900" defTabSz="914400" rtl="0" eaLnBrk="0" fontAlgn="base" latinLnBrk="0" hangingPunct="0">
              <a:lnSpc>
                <a:spcPct val="100000"/>
              </a:lnSpc>
              <a:spcBef>
                <a:spcPct val="0"/>
              </a:spcBef>
              <a:spcAft>
                <a:spcPct val="0"/>
              </a:spcAft>
              <a:buClrTx/>
              <a:buSzTx/>
              <a:buFontTx/>
              <a:buChar char="-"/>
              <a:tabLst/>
            </a:pPr>
            <a:r>
              <a:rPr lang="de-DE" sz="1800" dirty="0" smtClean="0"/>
              <a:t>Parser, Interpreter, Abstract Storage, </a:t>
            </a:r>
            <a:r>
              <a:rPr lang="de-DE" sz="1800" dirty="0" err="1" smtClean="0"/>
              <a:t>Schedulers</a:t>
            </a:r>
            <a:endParaRPr lang="de-DE" sz="1800" dirty="0" smtClean="0"/>
          </a:p>
          <a:p>
            <a:pPr marL="1169988" marR="0" indent="-342900" defTabSz="914400" rtl="0" eaLnBrk="0" fontAlgn="base" latinLnBrk="0" hangingPunct="0">
              <a:lnSpc>
                <a:spcPct val="100000"/>
              </a:lnSpc>
              <a:spcBef>
                <a:spcPct val="0"/>
              </a:spcBef>
              <a:spcAft>
                <a:spcPct val="0"/>
              </a:spcAft>
              <a:buClrTx/>
              <a:buSzTx/>
              <a:buFontTx/>
              <a:buChar char="-"/>
              <a:tabLst/>
            </a:pPr>
            <a:endParaRPr lang="de-DE" sz="1800" dirty="0"/>
          </a:p>
          <a:p>
            <a:pPr marL="1169988" marR="0" indent="-342900" defTabSz="914400" rtl="0" eaLnBrk="0" fontAlgn="base" latinLnBrk="0" hangingPunct="0">
              <a:lnSpc>
                <a:spcPct val="100000"/>
              </a:lnSpc>
              <a:spcBef>
                <a:spcPct val="0"/>
              </a:spcBef>
              <a:spcAft>
                <a:spcPct val="0"/>
              </a:spcAft>
              <a:buClrTx/>
              <a:buSzTx/>
              <a:buFontTx/>
              <a:buChar char="-"/>
              <a:tabLst/>
            </a:pPr>
            <a:r>
              <a:rPr lang="de-DE" sz="1800" dirty="0" smtClean="0"/>
              <a:t>Basic </a:t>
            </a:r>
            <a:r>
              <a:rPr lang="de-DE" sz="1800" dirty="0" err="1" smtClean="0"/>
              <a:t>plugins</a:t>
            </a:r>
            <a:r>
              <a:rPr lang="de-DE" sz="1800" dirty="0" smtClean="0"/>
              <a:t>: Block, </a:t>
            </a:r>
            <a:r>
              <a:rPr lang="de-DE" sz="1800" dirty="0" err="1" smtClean="0"/>
              <a:t>Conditional</a:t>
            </a:r>
            <a:r>
              <a:rPr lang="de-DE" sz="1800" dirty="0" smtClean="0"/>
              <a:t>, </a:t>
            </a:r>
            <a:r>
              <a:rPr lang="de-DE" sz="1800" dirty="0" err="1" smtClean="0"/>
              <a:t>Forall</a:t>
            </a:r>
            <a:r>
              <a:rPr lang="de-DE" sz="1800" dirty="0" smtClean="0"/>
              <a:t>, …</a:t>
            </a:r>
            <a:br>
              <a:rPr lang="de-DE" sz="1800" dirty="0" smtClean="0"/>
            </a:br>
            <a:endParaRPr lang="de-DE" sz="600" dirty="0" smtClean="0"/>
          </a:p>
          <a:p>
            <a:pPr marL="1169988" indent="-342900">
              <a:buFontTx/>
              <a:buChar char="-"/>
            </a:pPr>
            <a:r>
              <a:rPr lang="de-DE" sz="1800" dirty="0" smtClean="0"/>
              <a:t>Standard </a:t>
            </a:r>
            <a:r>
              <a:rPr lang="de-DE" sz="1800" dirty="0" err="1" smtClean="0"/>
              <a:t>plugins</a:t>
            </a:r>
            <a:r>
              <a:rPr lang="de-DE" sz="1800" dirty="0" smtClean="0"/>
              <a:t>: </a:t>
            </a:r>
            <a:r>
              <a:rPr lang="de-DE" sz="1800" dirty="0" err="1" smtClean="0"/>
              <a:t>TurboASM</a:t>
            </a:r>
            <a:r>
              <a:rPr lang="de-DE" sz="1800" dirty="0" smtClean="0"/>
              <a:t>, </a:t>
            </a:r>
            <a:r>
              <a:rPr lang="de-DE" sz="1800" dirty="0" err="1" smtClean="0"/>
              <a:t>Signature</a:t>
            </a:r>
            <a:r>
              <a:rPr lang="de-DE" sz="1800" dirty="0" smtClean="0"/>
              <a:t> (</a:t>
            </a:r>
            <a:r>
              <a:rPr lang="de-DE" sz="1800" dirty="0" err="1" smtClean="0"/>
              <a:t>types</a:t>
            </a:r>
            <a:r>
              <a:rPr lang="de-DE" sz="1800" dirty="0" smtClean="0"/>
              <a:t>), …</a:t>
            </a:r>
            <a:br>
              <a:rPr lang="de-DE" sz="1800" dirty="0" smtClean="0"/>
            </a:br>
            <a:endParaRPr lang="de-DE" sz="600" dirty="0" smtClean="0"/>
          </a:p>
          <a:p>
            <a:pPr marL="1169988" indent="-342900">
              <a:buFontTx/>
              <a:buChar char="-"/>
            </a:pPr>
            <a:r>
              <a:rPr lang="de-DE" sz="1800" dirty="0" smtClean="0"/>
              <a:t>Additional </a:t>
            </a:r>
            <a:r>
              <a:rPr lang="de-DE" sz="1800" dirty="0" err="1" smtClean="0"/>
              <a:t>plugins</a:t>
            </a:r>
            <a:r>
              <a:rPr lang="de-DE" sz="1800" dirty="0" smtClean="0"/>
              <a:t>: Time, </a:t>
            </a:r>
            <a:r>
              <a:rPr lang="de-DE" sz="1800" dirty="0" err="1" smtClean="0"/>
              <a:t>Scheduling</a:t>
            </a:r>
            <a:r>
              <a:rPr lang="de-DE" sz="1800" dirty="0" smtClean="0"/>
              <a:t>, </a:t>
            </a:r>
            <a:r>
              <a:rPr lang="de-DE" sz="1800" dirty="0" err="1" smtClean="0"/>
              <a:t>Math</a:t>
            </a:r>
            <a:r>
              <a:rPr lang="de-DE" sz="1800" dirty="0" smtClean="0"/>
              <a:t>, …</a:t>
            </a:r>
          </a:p>
        </p:txBody>
      </p:sp>
      <p:sp>
        <p:nvSpPr>
          <p:cNvPr id="8" name="Rechteck 7"/>
          <p:cNvSpPr/>
          <p:nvPr/>
        </p:nvSpPr>
        <p:spPr bwMode="auto">
          <a:xfrm>
            <a:off x="935596" y="2492896"/>
            <a:ext cx="3636404" cy="14041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b="1" dirty="0" err="1" smtClean="0"/>
              <a:t>Carma</a:t>
            </a:r>
            <a:r>
              <a:rPr lang="de-DE" sz="1800" dirty="0" smtClean="0"/>
              <a:t/>
            </a:r>
            <a:br>
              <a:rPr lang="de-DE" sz="1800" dirty="0" smtClean="0"/>
            </a:br>
            <a:r>
              <a:rPr lang="de-DE" sz="1800" dirty="0" err="1" smtClean="0"/>
              <a:t>command</a:t>
            </a:r>
            <a:r>
              <a:rPr lang="de-DE" sz="1800" dirty="0" smtClean="0"/>
              <a:t> </a:t>
            </a:r>
            <a:r>
              <a:rPr lang="de-DE" sz="1800" dirty="0" err="1" smtClean="0"/>
              <a:t>line</a:t>
            </a:r>
            <a:r>
              <a:rPr lang="de-DE" sz="1800" dirty="0" smtClean="0"/>
              <a:t> </a:t>
            </a:r>
            <a:r>
              <a:rPr lang="de-DE" sz="1800" dirty="0" err="1" smtClean="0"/>
              <a:t>interface</a:t>
            </a:r>
            <a:endParaRPr lang="de-DE" sz="1800" dirty="0" smtClean="0"/>
          </a:p>
        </p:txBody>
      </p:sp>
      <p:sp>
        <p:nvSpPr>
          <p:cNvPr id="9" name="Rechteck 8"/>
          <p:cNvSpPr/>
          <p:nvPr/>
        </p:nvSpPr>
        <p:spPr bwMode="auto">
          <a:xfrm>
            <a:off x="4572000" y="2492896"/>
            <a:ext cx="3649916" cy="14041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93763" marR="0" indent="-285750" defTabSz="914400" rtl="0" eaLnBrk="0" fontAlgn="base" latinLnBrk="0" hangingPunct="0">
              <a:lnSpc>
                <a:spcPct val="100000"/>
              </a:lnSpc>
              <a:spcBef>
                <a:spcPct val="0"/>
              </a:spcBef>
              <a:spcAft>
                <a:spcPct val="0"/>
              </a:spcAft>
              <a:buClrTx/>
              <a:buSzTx/>
              <a:buFontTx/>
              <a:buNone/>
              <a:tabLst/>
            </a:pPr>
            <a:r>
              <a:rPr lang="de-DE" sz="1800" b="1" dirty="0" err="1" smtClean="0"/>
              <a:t>eclipse</a:t>
            </a:r>
            <a:r>
              <a:rPr lang="de-DE" sz="1800" b="1" dirty="0" smtClean="0"/>
              <a:t> </a:t>
            </a:r>
            <a:r>
              <a:rPr lang="de-DE" sz="1800" b="1" dirty="0" err="1" smtClean="0"/>
              <a:t>plugin</a:t>
            </a:r>
            <a:r>
              <a:rPr lang="de-DE" sz="1800" b="1" dirty="0" smtClean="0"/>
              <a:t>(s)</a:t>
            </a:r>
          </a:p>
          <a:p>
            <a:pPr marL="893763" indent="-285750">
              <a:buFontTx/>
              <a:buChar char="-"/>
            </a:pPr>
            <a:r>
              <a:rPr lang="de-DE" sz="1800" dirty="0" err="1" smtClean="0"/>
              <a:t>project</a:t>
            </a:r>
            <a:r>
              <a:rPr lang="de-DE" sz="1800" dirty="0" smtClean="0"/>
              <a:t> </a:t>
            </a:r>
            <a:r>
              <a:rPr lang="de-DE" sz="1800" dirty="0" err="1" smtClean="0"/>
              <a:t>integration</a:t>
            </a:r>
            <a:endParaRPr lang="de-DE" sz="1800" dirty="0" smtClean="0"/>
          </a:p>
          <a:p>
            <a:pPr marL="893763" indent="-285750">
              <a:buFontTx/>
              <a:buChar char="-"/>
            </a:pPr>
            <a:r>
              <a:rPr lang="de-DE" sz="1800" dirty="0" err="1" smtClean="0"/>
              <a:t>editor</a:t>
            </a:r>
            <a:endParaRPr lang="de-DE" sz="1800" dirty="0" smtClean="0"/>
          </a:p>
          <a:p>
            <a:pPr marL="893763" indent="-285750">
              <a:buFontTx/>
              <a:buChar char="-"/>
            </a:pPr>
            <a:r>
              <a:rPr lang="de-DE" sz="1800" dirty="0" err="1" smtClean="0"/>
              <a:t>debugger</a:t>
            </a:r>
            <a:endParaRPr lang="de-DE" sz="1800" dirty="0" smtClean="0"/>
          </a:p>
        </p:txBody>
      </p:sp>
    </p:spTree>
    <p:extLst>
      <p:ext uri="{BB962C8B-B14F-4D97-AF65-F5344CB8AC3E}">
        <p14:creationId xmlns:p14="http://schemas.microsoft.com/office/powerpoint/2010/main" val="3979870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7"/>
                                        </p:tgtEl>
                                        <p:attrNameLst>
                                          <p:attrName>fillcolor</p:attrName>
                                        </p:attrNameLst>
                                      </p:cBhvr>
                                      <p:to>
                                        <a:srgbClr val="E6929E"/>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From mathematical notation to executable specification</a:t>
            </a:r>
          </a:p>
        </p:txBody>
      </p:sp>
      <p:sp>
        <p:nvSpPr>
          <p:cNvPr id="13315" name="Rectangle 5"/>
          <p:cNvSpPr>
            <a:spLocks noGrp="1" noChangeArrowheads="1"/>
          </p:cNvSpPr>
          <p:nvPr>
            <p:ph type="body" idx="1"/>
          </p:nvPr>
        </p:nvSpPr>
        <p:spPr>
          <a:xfrm>
            <a:off x="809625" y="1752600"/>
            <a:ext cx="7834313" cy="3657600"/>
          </a:xfrm>
        </p:spPr>
        <p:txBody>
          <a:bodyPr/>
          <a:lstStyle/>
          <a:p>
            <a:pPr eaLnBrk="1" hangingPunct="1"/>
            <a:r>
              <a:rPr lang="en-US" sz="2000" dirty="0" smtClean="0"/>
              <a:t>Roundup:</a:t>
            </a:r>
          </a:p>
          <a:p>
            <a:pPr lvl="1" eaLnBrk="1" hangingPunct="1"/>
            <a:r>
              <a:rPr lang="en-US" sz="1800" dirty="0" smtClean="0"/>
              <a:t>Initialization</a:t>
            </a:r>
          </a:p>
          <a:p>
            <a:pPr lvl="1" eaLnBrk="1" hangingPunct="1"/>
            <a:r>
              <a:rPr lang="en-US" sz="1800" dirty="0" smtClean="0"/>
              <a:t>definition of agents, disabling of </a:t>
            </a:r>
            <a:r>
              <a:rPr lang="en-US" sz="1800" dirty="0" err="1" smtClean="0"/>
              <a:t>init</a:t>
            </a:r>
            <a:r>
              <a:rPr lang="en-US" sz="1800" dirty="0" smtClean="0"/>
              <a:t> agent</a:t>
            </a:r>
          </a:p>
          <a:p>
            <a:pPr lvl="1" eaLnBrk="1" hangingPunct="1"/>
            <a:r>
              <a:rPr lang="en-US" sz="1800" dirty="0" smtClean="0"/>
              <a:t>type definitions optional</a:t>
            </a:r>
          </a:p>
          <a:p>
            <a:pPr lvl="1" eaLnBrk="1" hangingPunct="1"/>
            <a:r>
              <a:rPr lang="en-US" sz="1800" dirty="0" smtClean="0"/>
              <a:t>output with “print”</a:t>
            </a:r>
          </a:p>
          <a:p>
            <a:pPr lvl="1" eaLnBrk="1" hangingPunct="1"/>
            <a:r>
              <a:rPr lang="en-US" sz="1800" dirty="0" smtClean="0"/>
              <a:t>modeling of environment</a:t>
            </a:r>
          </a:p>
          <a:p>
            <a:pPr lvl="1" eaLnBrk="1" hangingPunct="1"/>
            <a:endParaRPr lang="en-US" sz="1800" dirty="0"/>
          </a:p>
          <a:p>
            <a:r>
              <a:rPr lang="de-DE" dirty="0" err="1" smtClean="0"/>
              <a:t>Some</a:t>
            </a:r>
            <a:r>
              <a:rPr lang="de-DE" dirty="0" smtClean="0"/>
              <a:t> </a:t>
            </a:r>
            <a:r>
              <a:rPr lang="de-DE" dirty="0" err="1" smtClean="0"/>
              <a:t>more</a:t>
            </a:r>
            <a:r>
              <a:rPr lang="de-DE" dirty="0" smtClean="0"/>
              <a:t> </a:t>
            </a:r>
            <a:r>
              <a:rPr lang="de-DE" dirty="0" err="1" smtClean="0"/>
              <a:t>features</a:t>
            </a:r>
            <a:r>
              <a:rPr lang="de-DE" dirty="0" smtClean="0"/>
              <a:t> </a:t>
            </a:r>
            <a:r>
              <a:rPr lang="de-DE" dirty="0" err="1" smtClean="0"/>
              <a:t>making</a:t>
            </a:r>
            <a:r>
              <a:rPr lang="de-DE" dirty="0" smtClean="0"/>
              <a:t> </a:t>
            </a:r>
            <a:r>
              <a:rPr lang="de-DE" dirty="0" err="1" smtClean="0"/>
              <a:t>the</a:t>
            </a:r>
            <a:r>
              <a:rPr lang="de-DE" dirty="0" smtClean="0"/>
              <a:t> </a:t>
            </a:r>
            <a:r>
              <a:rPr lang="de-DE" dirty="0" err="1" smtClean="0"/>
              <a:t>development</a:t>
            </a:r>
            <a:r>
              <a:rPr lang="de-DE" dirty="0" smtClean="0"/>
              <a:t> </a:t>
            </a:r>
            <a:r>
              <a:rPr lang="de-DE" dirty="0" err="1" smtClean="0"/>
              <a:t>easier</a:t>
            </a:r>
            <a:r>
              <a:rPr lang="de-DE" dirty="0" smtClean="0"/>
              <a:t>:</a:t>
            </a:r>
            <a:endParaRPr lang="en-US" dirty="0" smtClean="0"/>
          </a:p>
          <a:p>
            <a:pPr lvl="1" eaLnBrk="1" hangingPunct="1"/>
            <a:r>
              <a:rPr lang="en-US" sz="1800" dirty="0" smtClean="0"/>
              <a:t>syntax highlighting</a:t>
            </a:r>
          </a:p>
          <a:p>
            <a:pPr lvl="1" eaLnBrk="1" hangingPunct="1"/>
            <a:r>
              <a:rPr lang="en-US" sz="1800" dirty="0" smtClean="0"/>
              <a:t>code completion</a:t>
            </a:r>
          </a:p>
          <a:p>
            <a:pPr lvl="1" eaLnBrk="1" hangingPunct="1"/>
            <a:r>
              <a:rPr lang="en-US" sz="1800" dirty="0" smtClean="0"/>
              <a:t>quick fixes</a:t>
            </a:r>
          </a:p>
          <a:p>
            <a:pPr lvl="1" eaLnBrk="1" hangingPunct="1"/>
            <a:r>
              <a:rPr lang="en-US" sz="1800" dirty="0" smtClean="0"/>
              <a:t>debugging</a:t>
            </a:r>
          </a:p>
          <a:p>
            <a:pPr lvl="1" eaLnBrk="1" hangingPunct="1"/>
            <a:r>
              <a:rPr lang="en-US" sz="1800" dirty="0" smtClean="0"/>
              <a:t>update set comparison</a:t>
            </a:r>
          </a:p>
          <a:p>
            <a:pPr lvl="1" eaLnBrk="1" hangingPunct="1"/>
            <a:endParaRPr lang="en-US" sz="1800" dirty="0" smtClean="0"/>
          </a:p>
          <a:p>
            <a:pPr lvl="1" eaLnBrk="1" hangingPunct="1"/>
            <a:endParaRPr lang="en-US" sz="1800" dirty="0" smtClean="0"/>
          </a:p>
          <a:p>
            <a:pPr eaLnBrk="1" hangingPunct="1"/>
            <a:endParaRPr lang="en-US" sz="2000" dirty="0"/>
          </a:p>
        </p:txBody>
      </p:sp>
    </p:spTree>
    <p:extLst>
      <p:ext uri="{BB962C8B-B14F-4D97-AF65-F5344CB8AC3E}">
        <p14:creationId xmlns:p14="http://schemas.microsoft.com/office/powerpoint/2010/main" val="3761358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Further documentation</a:t>
            </a:r>
          </a:p>
        </p:txBody>
      </p:sp>
      <p:sp>
        <p:nvSpPr>
          <p:cNvPr id="13315" name="Rectangle 5"/>
          <p:cNvSpPr>
            <a:spLocks noGrp="1" noChangeArrowheads="1"/>
          </p:cNvSpPr>
          <p:nvPr>
            <p:ph type="body" idx="1"/>
          </p:nvPr>
        </p:nvSpPr>
        <p:spPr>
          <a:xfrm>
            <a:off x="809625" y="1752600"/>
            <a:ext cx="7834313" cy="3657600"/>
          </a:xfrm>
        </p:spPr>
        <p:txBody>
          <a:bodyPr/>
          <a:lstStyle/>
          <a:p>
            <a:pPr eaLnBrk="1" hangingPunct="1">
              <a:buFont typeface="Arial" panose="020B0604020202020204" pitchFamily="34" charset="0"/>
              <a:buChar char="•"/>
            </a:pPr>
            <a:r>
              <a:rPr lang="de-DE" sz="2000" dirty="0" err="1" smtClean="0"/>
              <a:t>Please</a:t>
            </a:r>
            <a:r>
              <a:rPr lang="de-DE" sz="2000" dirty="0" smtClean="0"/>
              <a:t> </a:t>
            </a:r>
            <a:r>
              <a:rPr lang="de-DE" sz="2000" dirty="0" err="1" smtClean="0"/>
              <a:t>read</a:t>
            </a:r>
            <a:r>
              <a:rPr lang="de-DE" sz="2000" dirty="0" smtClean="0"/>
              <a:t> </a:t>
            </a:r>
            <a:r>
              <a:rPr lang="de-DE" sz="2000" dirty="0" err="1" smtClean="0"/>
              <a:t>the</a:t>
            </a:r>
            <a:r>
              <a:rPr lang="de-DE" sz="2000" dirty="0" smtClean="0"/>
              <a:t> </a:t>
            </a:r>
            <a:r>
              <a:rPr lang="de-DE" sz="2000" b="1" dirty="0" smtClean="0"/>
              <a:t>User </a:t>
            </a:r>
            <a:r>
              <a:rPr lang="de-DE" sz="2000" b="1" dirty="0" err="1" smtClean="0"/>
              <a:t>manual</a:t>
            </a:r>
            <a:r>
              <a:rPr lang="de-DE" sz="2000" dirty="0"/>
              <a:t> </a:t>
            </a:r>
            <a:r>
              <a:rPr lang="de-DE" sz="2000" dirty="0" err="1" smtClean="0"/>
              <a:t>to</a:t>
            </a:r>
            <a:r>
              <a:rPr lang="de-DE" sz="2000" dirty="0" smtClean="0"/>
              <a:t> </a:t>
            </a:r>
            <a:r>
              <a:rPr lang="de-DE" sz="2000" dirty="0" err="1" smtClean="0"/>
              <a:t>get</a:t>
            </a:r>
            <a:r>
              <a:rPr lang="de-DE" sz="2000" dirty="0" smtClean="0"/>
              <a:t> </a:t>
            </a:r>
            <a:r>
              <a:rPr lang="de-DE" sz="2000" dirty="0" err="1" smtClean="0"/>
              <a:t>familiar</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language</a:t>
            </a:r>
            <a:r>
              <a:rPr lang="de-DE" sz="2000" dirty="0" smtClean="0"/>
              <a:t>:</a:t>
            </a:r>
            <a:br>
              <a:rPr lang="de-DE" sz="2000" dirty="0" smtClean="0"/>
            </a:br>
            <a:r>
              <a:rPr lang="de-DE" sz="2000" dirty="0" smtClean="0">
                <a:sym typeface="Wingdings" panose="05000000000000000000" pitchFamily="2" charset="2"/>
                <a:hlinkClick r:id="rId3"/>
              </a:rPr>
              <a:t>https</a:t>
            </a:r>
            <a:r>
              <a:rPr lang="de-DE" sz="2000" dirty="0">
                <a:sym typeface="Wingdings" panose="05000000000000000000" pitchFamily="2" charset="2"/>
                <a:hlinkClick r:id="rId3"/>
              </a:rPr>
              <a:t>://</a:t>
            </a:r>
            <a:r>
              <a:rPr lang="de-DE" sz="2000" dirty="0" smtClean="0">
                <a:sym typeface="Wingdings" panose="05000000000000000000" pitchFamily="2" charset="2"/>
                <a:hlinkClick r:id="rId3"/>
              </a:rPr>
              <a:t>github.com/CoreASM/coreasm.core/raw/master/org.coreasm.engine/rsc/doc/user_manual/CoreASM-UserManual.pdf</a:t>
            </a:r>
            <a:endParaRPr lang="de-DE" sz="2000" dirty="0" smtClean="0">
              <a:sym typeface="Wingdings" panose="05000000000000000000" pitchFamily="2" charset="2"/>
            </a:endParaRPr>
          </a:p>
          <a:p>
            <a:pPr eaLnBrk="1" hangingPunct="1"/>
            <a:endParaRPr lang="de-DE" sz="2000" dirty="0">
              <a:sym typeface="Wingdings" panose="05000000000000000000" pitchFamily="2" charset="2"/>
            </a:endParaRPr>
          </a:p>
          <a:p>
            <a:pPr eaLnBrk="1" hangingPunct="1">
              <a:buFont typeface="Arial" panose="020B0604020202020204" pitchFamily="34" charset="0"/>
              <a:buChar char="•"/>
            </a:pPr>
            <a:r>
              <a:rPr lang="de-DE" sz="2000" dirty="0" err="1" smtClean="0"/>
              <a:t>Please</a:t>
            </a:r>
            <a:r>
              <a:rPr lang="de-DE" sz="2000" dirty="0" smtClean="0"/>
              <a:t> </a:t>
            </a:r>
            <a:r>
              <a:rPr lang="de-DE" sz="2000" dirty="0" err="1" smtClean="0"/>
              <a:t>read</a:t>
            </a:r>
            <a:r>
              <a:rPr lang="de-DE" sz="2000" dirty="0" smtClean="0"/>
              <a:t> </a:t>
            </a:r>
            <a:r>
              <a:rPr lang="de-DE" sz="2000" dirty="0" err="1" smtClean="0"/>
              <a:t>the</a:t>
            </a:r>
            <a:r>
              <a:rPr lang="de-DE" sz="2000" dirty="0" smtClean="0"/>
              <a:t> </a:t>
            </a:r>
            <a:r>
              <a:rPr lang="de-DE" sz="2000" b="1" dirty="0" smtClean="0"/>
              <a:t>Debugging </a:t>
            </a:r>
            <a:r>
              <a:rPr lang="de-DE" sz="2000" b="1" dirty="0" err="1" smtClean="0"/>
              <a:t>manual</a:t>
            </a:r>
            <a:r>
              <a:rPr lang="de-DE" sz="2000" dirty="0" smtClean="0"/>
              <a:t> </a:t>
            </a:r>
            <a:r>
              <a:rPr lang="de-DE" sz="2000" dirty="0" err="1" smtClean="0"/>
              <a:t>to</a:t>
            </a:r>
            <a:r>
              <a:rPr lang="de-DE" sz="2000" dirty="0" smtClean="0"/>
              <a:t> </a:t>
            </a:r>
            <a:r>
              <a:rPr lang="de-DE" sz="2000" dirty="0" err="1" smtClean="0"/>
              <a:t>get</a:t>
            </a:r>
            <a:r>
              <a:rPr lang="de-DE" sz="2000" dirty="0" smtClean="0"/>
              <a:t> </a:t>
            </a:r>
            <a:r>
              <a:rPr lang="de-DE" sz="2000" dirty="0" err="1" smtClean="0"/>
              <a:t>familiar</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debugging</a:t>
            </a:r>
            <a:r>
              <a:rPr lang="de-DE" sz="2000" dirty="0" smtClean="0"/>
              <a:t> </a:t>
            </a:r>
            <a:r>
              <a:rPr lang="de-DE" sz="2000" dirty="0" err="1" smtClean="0"/>
              <a:t>possibilities</a:t>
            </a:r>
            <a:r>
              <a:rPr lang="de-DE" sz="2000" dirty="0" smtClean="0"/>
              <a:t>:</a:t>
            </a:r>
            <a:r>
              <a:rPr lang="de-DE" sz="2000" dirty="0"/>
              <a:t/>
            </a:r>
            <a:br>
              <a:rPr lang="de-DE" sz="2000" dirty="0"/>
            </a:br>
            <a:r>
              <a:rPr lang="de-DE" sz="2000" dirty="0">
                <a:hlinkClick r:id="rId4"/>
              </a:rPr>
              <a:t>https://</a:t>
            </a:r>
            <a:r>
              <a:rPr lang="de-DE" sz="2000" dirty="0" smtClean="0">
                <a:hlinkClick r:id="rId4"/>
              </a:rPr>
              <a:t>github.com/CoreASM/coreasm.core/raw/master/org.coreasm.eclipse/rsc/doc/CoreASM_Eclipse_Debugger_Manual.pdf</a:t>
            </a:r>
            <a:endParaRPr lang="de-DE" sz="2000" dirty="0" smtClean="0"/>
          </a:p>
          <a:p>
            <a:pPr eaLnBrk="1" hangingPunct="1">
              <a:buFont typeface="Arial" panose="020B0604020202020204" pitchFamily="34" charset="0"/>
              <a:buChar char="•"/>
            </a:pPr>
            <a:endParaRPr lang="de-DE" sz="2000" dirty="0"/>
          </a:p>
          <a:p>
            <a:pPr eaLnBrk="1" hangingPunct="1">
              <a:buFont typeface="Arial" panose="020B0604020202020204" pitchFamily="34" charset="0"/>
              <a:buChar char="•"/>
            </a:pPr>
            <a:r>
              <a:rPr lang="de-DE" sz="2000" dirty="0" err="1" smtClean="0"/>
              <a:t>Please</a:t>
            </a:r>
            <a:r>
              <a:rPr lang="de-DE" sz="2000" dirty="0" smtClean="0"/>
              <a:t> </a:t>
            </a:r>
            <a:r>
              <a:rPr lang="de-DE" sz="2000" dirty="0" err="1" smtClean="0"/>
              <a:t>read</a:t>
            </a:r>
            <a:r>
              <a:rPr lang="de-DE" sz="2000" dirty="0" smtClean="0"/>
              <a:t> </a:t>
            </a:r>
            <a:r>
              <a:rPr lang="de-DE" sz="2000" dirty="0" err="1" smtClean="0"/>
              <a:t>the</a:t>
            </a:r>
            <a:r>
              <a:rPr lang="de-DE" sz="2000" dirty="0" smtClean="0"/>
              <a:t> </a:t>
            </a:r>
            <a:r>
              <a:rPr lang="de-DE" sz="2000" b="1" dirty="0" smtClean="0"/>
              <a:t>Design </a:t>
            </a:r>
            <a:r>
              <a:rPr lang="de-DE" sz="2000" b="1" dirty="0" err="1" smtClean="0"/>
              <a:t>documentation</a:t>
            </a:r>
            <a:r>
              <a:rPr lang="de-DE" sz="2000" dirty="0" smtClean="0"/>
              <a:t>, </a:t>
            </a:r>
            <a:r>
              <a:rPr lang="de-DE" sz="2000" dirty="0" err="1" smtClean="0"/>
              <a:t>if</a:t>
            </a:r>
            <a:r>
              <a:rPr lang="de-DE" sz="2000" dirty="0" smtClean="0"/>
              <a:t> </a:t>
            </a:r>
            <a:r>
              <a:rPr lang="de-DE" sz="2000" dirty="0" err="1" smtClean="0"/>
              <a:t>you</a:t>
            </a:r>
            <a:r>
              <a:rPr lang="de-DE" sz="2000" dirty="0" smtClean="0"/>
              <a:t> </a:t>
            </a:r>
            <a:r>
              <a:rPr lang="de-DE" sz="2000" dirty="0" err="1" smtClean="0"/>
              <a:t>want</a:t>
            </a:r>
            <a:r>
              <a:rPr lang="de-DE" sz="2000" dirty="0" smtClean="0"/>
              <a:t> </a:t>
            </a:r>
            <a:r>
              <a:rPr lang="de-DE" sz="2000" dirty="0" err="1" smtClean="0"/>
              <a:t>to</a:t>
            </a:r>
            <a:r>
              <a:rPr lang="de-DE" sz="2000" dirty="0" smtClean="0"/>
              <a:t> </a:t>
            </a:r>
            <a:r>
              <a:rPr lang="de-DE" sz="2000" dirty="0" err="1" smtClean="0"/>
              <a:t>know</a:t>
            </a:r>
            <a:r>
              <a:rPr lang="de-DE" sz="2000" dirty="0" smtClean="0"/>
              <a:t> </a:t>
            </a:r>
            <a:r>
              <a:rPr lang="de-DE" sz="2000" dirty="0" err="1" smtClean="0"/>
              <a:t>details</a:t>
            </a:r>
            <a:r>
              <a:rPr lang="de-DE" sz="2000" dirty="0" smtClean="0"/>
              <a:t> </a:t>
            </a:r>
            <a:r>
              <a:rPr lang="de-DE" sz="2000" dirty="0" err="1" smtClean="0"/>
              <a:t>about</a:t>
            </a:r>
            <a:r>
              <a:rPr lang="de-DE" sz="2000" dirty="0" smtClean="0"/>
              <a:t> </a:t>
            </a:r>
            <a:r>
              <a:rPr lang="de-DE" sz="2000" dirty="0" err="1" smtClean="0"/>
              <a:t>how</a:t>
            </a:r>
            <a:r>
              <a:rPr lang="de-DE" sz="2000" dirty="0" smtClean="0"/>
              <a:t> </a:t>
            </a:r>
            <a:r>
              <a:rPr lang="de-DE" sz="2000" dirty="0" err="1" smtClean="0"/>
              <a:t>CoreASM</a:t>
            </a:r>
            <a:r>
              <a:rPr lang="de-DE" sz="2000" dirty="0" smtClean="0"/>
              <a:t> </a:t>
            </a:r>
            <a:r>
              <a:rPr lang="de-DE" sz="2000" dirty="0" err="1" smtClean="0"/>
              <a:t>works</a:t>
            </a:r>
            <a:r>
              <a:rPr lang="de-DE" sz="2000" dirty="0" smtClean="0"/>
              <a:t> </a:t>
            </a:r>
            <a:r>
              <a:rPr lang="de-DE" sz="2000" dirty="0" err="1" smtClean="0"/>
              <a:t>or</a:t>
            </a:r>
            <a:r>
              <a:rPr lang="de-DE" sz="2000" dirty="0" smtClean="0"/>
              <a:t> </a:t>
            </a:r>
            <a:r>
              <a:rPr lang="de-DE" sz="2000" dirty="0" err="1" smtClean="0"/>
              <a:t>if</a:t>
            </a:r>
            <a:r>
              <a:rPr lang="de-DE" sz="2000" dirty="0" smtClean="0"/>
              <a:t> </a:t>
            </a:r>
            <a:r>
              <a:rPr lang="de-DE" sz="2000" dirty="0" err="1" smtClean="0"/>
              <a:t>you</a:t>
            </a:r>
            <a:r>
              <a:rPr lang="de-DE" sz="2000" dirty="0" smtClean="0"/>
              <a:t> </a:t>
            </a:r>
            <a:r>
              <a:rPr lang="de-DE" sz="2000" dirty="0" err="1" smtClean="0"/>
              <a:t>want</a:t>
            </a:r>
            <a:r>
              <a:rPr lang="de-DE" sz="2000" dirty="0" smtClean="0"/>
              <a:t> </a:t>
            </a:r>
            <a:r>
              <a:rPr lang="de-DE" sz="2000" dirty="0" err="1" smtClean="0"/>
              <a:t>to</a:t>
            </a:r>
            <a:r>
              <a:rPr lang="de-DE" sz="2000" dirty="0" smtClean="0"/>
              <a:t> </a:t>
            </a:r>
            <a:r>
              <a:rPr lang="de-DE" sz="2000" dirty="0" err="1" smtClean="0"/>
              <a:t>contribute</a:t>
            </a:r>
            <a:r>
              <a:rPr lang="de-DE" sz="2000" dirty="0" smtClean="0"/>
              <a:t> </a:t>
            </a:r>
            <a:r>
              <a:rPr lang="de-DE" sz="2000" dirty="0" err="1" smtClean="0"/>
              <a:t>to</a:t>
            </a:r>
            <a:r>
              <a:rPr lang="de-DE" sz="2000" dirty="0" smtClean="0"/>
              <a:t> </a:t>
            </a:r>
            <a:r>
              <a:rPr lang="de-DE" sz="2000" dirty="0" err="1" smtClean="0"/>
              <a:t>this</a:t>
            </a:r>
            <a:r>
              <a:rPr lang="de-DE" sz="2000" dirty="0" smtClean="0"/>
              <a:t> </a:t>
            </a:r>
            <a:r>
              <a:rPr lang="de-DE" sz="2000" dirty="0" err="1" smtClean="0"/>
              <a:t>project</a:t>
            </a:r>
            <a:r>
              <a:rPr lang="de-DE" sz="2000" dirty="0" smtClean="0"/>
              <a:t>:</a:t>
            </a:r>
            <a:r>
              <a:rPr lang="de-DE" sz="2000" dirty="0"/>
              <a:t/>
            </a:r>
            <a:br>
              <a:rPr lang="de-DE" sz="2000" dirty="0"/>
            </a:br>
            <a:r>
              <a:rPr lang="de-DE" sz="2000" dirty="0">
                <a:hlinkClick r:id="rId5"/>
              </a:rPr>
              <a:t>https://</a:t>
            </a:r>
            <a:r>
              <a:rPr lang="de-DE" sz="2000" dirty="0" smtClean="0">
                <a:hlinkClick r:id="rId5"/>
              </a:rPr>
              <a:t>github.com/CoreASM/coreasm.core/raw/master/org.coreasm.engine/rsc/doc/CoreASM-DesignDocumentation.pdf</a:t>
            </a:r>
            <a:endParaRPr lang="de-DE" sz="2000" dirty="0" smtClean="0"/>
          </a:p>
          <a:p>
            <a:pPr eaLnBrk="1" hangingPunct="1"/>
            <a:endParaRPr lang="en-US" sz="2000" dirty="0"/>
          </a:p>
        </p:txBody>
      </p:sp>
    </p:spTree>
    <p:extLst>
      <p:ext uri="{BB962C8B-B14F-4D97-AF65-F5344CB8AC3E}">
        <p14:creationId xmlns:p14="http://schemas.microsoft.com/office/powerpoint/2010/main" val="374668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Where to get it</a:t>
            </a:r>
          </a:p>
        </p:txBody>
      </p:sp>
      <p:sp>
        <p:nvSpPr>
          <p:cNvPr id="13315" name="Rectangle 5"/>
          <p:cNvSpPr>
            <a:spLocks noGrp="1" noChangeArrowheads="1"/>
          </p:cNvSpPr>
          <p:nvPr>
            <p:ph type="body" idx="1"/>
          </p:nvPr>
        </p:nvSpPr>
        <p:spPr>
          <a:xfrm>
            <a:off x="809625" y="1752600"/>
            <a:ext cx="8154863" cy="2216460"/>
          </a:xfrm>
        </p:spPr>
        <p:txBody>
          <a:bodyPr/>
          <a:lstStyle/>
          <a:p>
            <a:pPr eaLnBrk="1" hangingPunct="1"/>
            <a:r>
              <a:rPr lang="en-US" dirty="0"/>
              <a:t>eclipse marketplace (</a:t>
            </a:r>
            <a:r>
              <a:rPr lang="en-US" dirty="0">
                <a:hlinkClick r:id="rId3"/>
              </a:rPr>
              <a:t>http://</a:t>
            </a:r>
            <a:r>
              <a:rPr lang="en-US" dirty="0" smtClean="0">
                <a:hlinkClick r:id="rId3"/>
              </a:rPr>
              <a:t>marketplace.eclipse.org/search/site/coreasm</a:t>
            </a:r>
            <a:r>
              <a:rPr lang="en-US" dirty="0" smtClean="0"/>
              <a:t>)</a:t>
            </a:r>
          </a:p>
          <a:p>
            <a:pPr eaLnBrk="1" hangingPunct="1"/>
            <a:endParaRPr lang="en-US" dirty="0" smtClean="0"/>
          </a:p>
          <a:p>
            <a:pPr eaLnBrk="1" hangingPunct="1"/>
            <a:r>
              <a:rPr lang="en-US" dirty="0" smtClean="0"/>
              <a:t>eclipse update site</a:t>
            </a:r>
            <a:br>
              <a:rPr lang="en-US" dirty="0" smtClean="0"/>
            </a:br>
            <a:r>
              <a:rPr lang="en-US" dirty="0" smtClean="0"/>
              <a:t>(</a:t>
            </a:r>
            <a:r>
              <a:rPr lang="en-US" dirty="0" smtClean="0">
                <a:hlinkClick r:id="rId4"/>
              </a:rPr>
              <a:t>http</a:t>
            </a:r>
            <a:r>
              <a:rPr lang="en-US" dirty="0">
                <a:hlinkClick r:id="rId4"/>
              </a:rPr>
              <a:t>://</a:t>
            </a:r>
            <a:r>
              <a:rPr lang="en-US" dirty="0" smtClean="0">
                <a:hlinkClick r:id="rId4"/>
              </a:rPr>
              <a:t>webcoreasm.informatik.uni-ulm.de/coreasm-repository/</a:t>
            </a:r>
            <a:r>
              <a:rPr lang="en-US" dirty="0" smtClean="0"/>
              <a:t>)</a:t>
            </a:r>
          </a:p>
          <a:p>
            <a:pPr eaLnBrk="1" hangingPunct="1"/>
            <a:endParaRPr lang="en-US" dirty="0"/>
          </a:p>
          <a:p>
            <a:pPr eaLnBrk="1" hangingPunct="1"/>
            <a:r>
              <a:rPr lang="en-US" dirty="0" smtClean="0"/>
              <a:t>Sources on </a:t>
            </a:r>
            <a:r>
              <a:rPr lang="en-US" dirty="0" err="1" smtClean="0"/>
              <a:t>github</a:t>
            </a:r>
            <a:r>
              <a:rPr lang="en-US" dirty="0"/>
              <a:t/>
            </a:r>
            <a:br>
              <a:rPr lang="en-US" dirty="0"/>
            </a:br>
            <a:r>
              <a:rPr lang="en-US" dirty="0"/>
              <a:t>(</a:t>
            </a:r>
            <a:r>
              <a:rPr lang="en-US" dirty="0">
                <a:hlinkClick r:id="rId5"/>
              </a:rPr>
              <a:t>https://</a:t>
            </a:r>
            <a:r>
              <a:rPr lang="en-US" dirty="0" smtClean="0">
                <a:hlinkClick r:id="rId5"/>
              </a:rPr>
              <a:t>github.com/coreasm</a:t>
            </a:r>
            <a:r>
              <a:rPr lang="en-US" dirty="0" smtClean="0"/>
              <a:t>)</a:t>
            </a:r>
          </a:p>
          <a:p>
            <a:pPr eaLnBrk="1" hangingPunct="1"/>
            <a:endParaRPr lang="en-US" dirty="0"/>
          </a:p>
          <a:p>
            <a:pPr eaLnBrk="1" hangingPunct="1"/>
            <a:endParaRPr lang="de-DE" dirty="0" smtClean="0"/>
          </a:p>
          <a:p>
            <a:pPr eaLnBrk="1" hangingPunct="1"/>
            <a:r>
              <a:rPr lang="de-DE" dirty="0" err="1" smtClean="0"/>
              <a:t>If</a:t>
            </a:r>
            <a:r>
              <a:rPr lang="de-DE" dirty="0" smtClean="0"/>
              <a:t> </a:t>
            </a:r>
            <a:r>
              <a:rPr lang="de-DE" dirty="0" err="1" smtClean="0"/>
              <a:t>you</a:t>
            </a:r>
            <a:r>
              <a:rPr lang="de-DE" dirty="0" smtClean="0"/>
              <a:t> </a:t>
            </a:r>
            <a:r>
              <a:rPr lang="de-DE" dirty="0" err="1" smtClean="0"/>
              <a:t>have</a:t>
            </a:r>
            <a:r>
              <a:rPr lang="de-DE" dirty="0" smtClean="0"/>
              <a:t> </a:t>
            </a:r>
            <a:r>
              <a:rPr lang="de-DE" dirty="0" err="1" smtClean="0"/>
              <a:t>any</a:t>
            </a:r>
            <a:r>
              <a:rPr lang="de-DE" dirty="0" smtClean="0"/>
              <a:t> </a:t>
            </a:r>
            <a:r>
              <a:rPr lang="de-DE" dirty="0" err="1" smtClean="0"/>
              <a:t>question</a:t>
            </a:r>
            <a:r>
              <a:rPr lang="de-DE" dirty="0" smtClean="0"/>
              <a:t>, </a:t>
            </a:r>
            <a:r>
              <a:rPr lang="de-DE" dirty="0" err="1" smtClean="0"/>
              <a:t>don't</a:t>
            </a:r>
            <a:r>
              <a:rPr lang="de-DE" dirty="0" smtClean="0"/>
              <a:t> </a:t>
            </a:r>
            <a:r>
              <a:rPr lang="de-DE" dirty="0" err="1" smtClean="0"/>
              <a:t>hesitate</a:t>
            </a:r>
            <a:r>
              <a:rPr lang="de-DE" dirty="0" smtClean="0"/>
              <a:t> </a:t>
            </a:r>
            <a:r>
              <a:rPr lang="de-DE" dirty="0" err="1" smtClean="0"/>
              <a:t>to</a:t>
            </a:r>
            <a:r>
              <a:rPr lang="de-DE" dirty="0" smtClean="0"/>
              <a:t> </a:t>
            </a:r>
            <a:r>
              <a:rPr lang="de-DE" dirty="0" err="1" smtClean="0"/>
              <a:t>contact</a:t>
            </a:r>
            <a:r>
              <a:rPr lang="de-DE" dirty="0" smtClean="0"/>
              <a:t> </a:t>
            </a:r>
            <a:r>
              <a:rPr lang="de-DE" dirty="0" err="1" smtClean="0"/>
              <a:t>us</a:t>
            </a:r>
            <a:r>
              <a:rPr lang="de-DE" dirty="0" smtClean="0"/>
              <a:t> via </a:t>
            </a:r>
            <a:r>
              <a:rPr lang="de-DE" dirty="0" smtClean="0">
                <a:hlinkClick r:id="rId6"/>
              </a:rPr>
              <a:t>coreasm@uni-ulm.de</a:t>
            </a:r>
            <a:endParaRPr lang="de-DE" dirty="0" smtClean="0"/>
          </a:p>
          <a:p>
            <a:pPr eaLnBrk="1" hangingPunct="1"/>
            <a:endParaRPr lang="en-US" dirty="0" smtClean="0"/>
          </a:p>
          <a:p>
            <a:pPr marL="0" indent="0" eaLnBrk="1" hangingPunct="1">
              <a:buNone/>
            </a:pPr>
            <a:endParaRPr lang="en-US" dirty="0"/>
          </a:p>
          <a:p>
            <a:pPr eaLnBrk="1" hangingPunct="1"/>
            <a:endParaRPr lang="en-US" dirty="0"/>
          </a:p>
        </p:txBody>
      </p:sp>
      <p:pic>
        <p:nvPicPr>
          <p:cNvPr id="2" name="Grafi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0054" y="4581128"/>
            <a:ext cx="1200098" cy="1806600"/>
          </a:xfrm>
          <a:prstGeom prst="rect">
            <a:avLst/>
          </a:prstGeom>
        </p:spPr>
      </p:pic>
      <p:pic>
        <p:nvPicPr>
          <p:cNvPr id="3" name="Grafik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3523" y="4581128"/>
            <a:ext cx="1177846" cy="1773100"/>
          </a:xfrm>
          <a:prstGeom prst="rect">
            <a:avLst/>
          </a:prstGeom>
        </p:spPr>
      </p:pic>
      <p:sp>
        <p:nvSpPr>
          <p:cNvPr id="6" name="Rectangle 5"/>
          <p:cNvSpPr txBox="1">
            <a:spLocks noChangeArrowheads="1"/>
          </p:cNvSpPr>
          <p:nvPr/>
        </p:nvSpPr>
        <p:spPr bwMode="auto">
          <a:xfrm>
            <a:off x="899592" y="5229200"/>
            <a:ext cx="214270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lnSpc>
                <a:spcPts val="2000"/>
              </a:lnSpc>
              <a:spcBef>
                <a:spcPct val="0"/>
              </a:spcBef>
              <a:spcAft>
                <a:spcPct val="0"/>
              </a:spcAft>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ea typeface="+mn-ea"/>
              </a:defRPr>
            </a:lvl2pPr>
            <a:lvl3pPr marL="1143000" indent="-228600" algn="l" rtl="0" fontAlgn="base">
              <a:spcBef>
                <a:spcPct val="20000"/>
              </a:spcBef>
              <a:spcAft>
                <a:spcPct val="0"/>
              </a:spcAft>
              <a:buChar char="•"/>
              <a:defRPr sz="1600">
                <a:solidFill>
                  <a:schemeClr val="tx1"/>
                </a:solidFill>
                <a:latin typeface="+mn-lt"/>
                <a:ea typeface="+mn-ea"/>
              </a:defRPr>
            </a:lvl3pPr>
            <a:lvl4pPr marL="1600200" indent="-228600" algn="l" rtl="0" fontAlgn="base">
              <a:spcBef>
                <a:spcPct val="20000"/>
              </a:spcBef>
              <a:spcAft>
                <a:spcPct val="0"/>
              </a:spcAft>
              <a:buChar char="–"/>
              <a:defRPr sz="14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r>
              <a:rPr lang="de-DE" sz="1800" kern="0" dirty="0" smtClean="0"/>
              <a:t>Michael </a:t>
            </a:r>
            <a:r>
              <a:rPr lang="de-DE" sz="1800" kern="0" dirty="0" err="1" smtClean="0"/>
              <a:t>Stegmaier</a:t>
            </a:r>
            <a:endParaRPr lang="en-US" sz="1800" kern="0" dirty="0"/>
          </a:p>
        </p:txBody>
      </p:sp>
      <p:sp>
        <p:nvSpPr>
          <p:cNvPr id="7" name="Rectangle 5"/>
          <p:cNvSpPr txBox="1">
            <a:spLocks noChangeArrowheads="1"/>
          </p:cNvSpPr>
          <p:nvPr/>
        </p:nvSpPr>
        <p:spPr bwMode="auto">
          <a:xfrm>
            <a:off x="6124237" y="5229200"/>
            <a:ext cx="2552219"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lnSpc>
                <a:spcPts val="2000"/>
              </a:lnSpc>
              <a:spcBef>
                <a:spcPct val="0"/>
              </a:spcBef>
              <a:spcAft>
                <a:spcPct val="0"/>
              </a:spcAft>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ea typeface="+mn-ea"/>
              </a:defRPr>
            </a:lvl2pPr>
            <a:lvl3pPr marL="1143000" indent="-228600" algn="l" rtl="0" fontAlgn="base">
              <a:spcBef>
                <a:spcPct val="20000"/>
              </a:spcBef>
              <a:spcAft>
                <a:spcPct val="0"/>
              </a:spcAft>
              <a:buChar char="•"/>
              <a:defRPr sz="1600">
                <a:solidFill>
                  <a:schemeClr val="tx1"/>
                </a:solidFill>
                <a:latin typeface="+mn-lt"/>
                <a:ea typeface="+mn-ea"/>
              </a:defRPr>
            </a:lvl3pPr>
            <a:lvl4pPr marL="1600200" indent="-228600" algn="l" rtl="0" fontAlgn="base">
              <a:spcBef>
                <a:spcPct val="20000"/>
              </a:spcBef>
              <a:spcAft>
                <a:spcPct val="0"/>
              </a:spcAft>
              <a:buChar char="–"/>
              <a:defRPr sz="14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r>
              <a:rPr lang="de-DE" sz="1800" kern="0" dirty="0" smtClean="0"/>
              <a:t>Alexander Raschke</a:t>
            </a:r>
            <a:endParaRPr lang="en-US" sz="1800" kern="0" dirty="0"/>
          </a:p>
        </p:txBody>
      </p:sp>
    </p:spTree>
    <p:extLst>
      <p:ext uri="{BB962C8B-B14F-4D97-AF65-F5344CB8AC3E}">
        <p14:creationId xmlns:p14="http://schemas.microsoft.com/office/powerpoint/2010/main" val="84882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Copyright Notice</a:t>
            </a:r>
            <a:endParaRPr lang="en-US" dirty="0" smtClean="0"/>
          </a:p>
        </p:txBody>
      </p:sp>
      <p:sp>
        <p:nvSpPr>
          <p:cNvPr id="13315" name="Rectangle 5"/>
          <p:cNvSpPr>
            <a:spLocks noGrp="1" noChangeArrowheads="1"/>
          </p:cNvSpPr>
          <p:nvPr>
            <p:ph type="body" idx="1"/>
          </p:nvPr>
        </p:nvSpPr>
        <p:spPr>
          <a:xfrm>
            <a:off x="809625" y="1752600"/>
            <a:ext cx="8154863" cy="2216460"/>
          </a:xfrm>
        </p:spPr>
        <p:txBody>
          <a:bodyPr/>
          <a:lstStyle/>
          <a:p>
            <a:r>
              <a:rPr lang="en-US" dirty="0"/>
              <a:t>It is permitted to (re-) use these slides under the CC-BY-NC-SA </a:t>
            </a:r>
            <a:r>
              <a:rPr lang="en-US" dirty="0" err="1" smtClean="0"/>
              <a:t>licence</a:t>
            </a:r>
            <a:r>
              <a:rPr lang="en-US" dirty="0" smtClean="0"/>
              <a:t/>
            </a:r>
            <a:br>
              <a:rPr lang="en-US" dirty="0" smtClean="0"/>
            </a:br>
            <a:endParaRPr lang="en-US" dirty="0"/>
          </a:p>
          <a:p>
            <a:pPr algn="ctr"/>
            <a:r>
              <a:rPr lang="en-US" dirty="0">
                <a:hlinkClick r:id="rId3"/>
              </a:rPr>
              <a:t>https://creativecommons.org/licenses/by-nc-sa/4.0</a:t>
            </a:r>
            <a:r>
              <a:rPr lang="en-US" dirty="0" smtClean="0">
                <a:hlinkClick r:id="rId3"/>
              </a:rPr>
              <a:t>/</a:t>
            </a:r>
            <a:endParaRPr lang="en-US" dirty="0" smtClean="0"/>
          </a:p>
          <a:p>
            <a:pPr algn="ctr"/>
            <a:endParaRPr lang="en-US" dirty="0"/>
          </a:p>
          <a:p>
            <a:r>
              <a:rPr lang="en-US" dirty="0"/>
              <a:t>i.e. in particular under the condition that</a:t>
            </a:r>
          </a:p>
          <a:p>
            <a:pPr>
              <a:buFont typeface="Arial" panose="020B0604020202020204" pitchFamily="34" charset="0"/>
              <a:buChar char="•"/>
            </a:pPr>
            <a:r>
              <a:rPr lang="en-US" dirty="0"/>
              <a:t>the two original authors are mentioned</a:t>
            </a:r>
          </a:p>
          <a:p>
            <a:pPr>
              <a:buFont typeface="Arial" panose="020B0604020202020204" pitchFamily="34" charset="0"/>
              <a:buChar char="•"/>
            </a:pPr>
            <a:r>
              <a:rPr lang="en-US" dirty="0" smtClean="0"/>
              <a:t>modified </a:t>
            </a:r>
            <a:r>
              <a:rPr lang="en-US" dirty="0"/>
              <a:t>slides are made available under the same </a:t>
            </a:r>
            <a:r>
              <a:rPr lang="en-US" dirty="0" err="1"/>
              <a:t>licence</a:t>
            </a:r>
            <a:endParaRPr lang="en-US" dirty="0"/>
          </a:p>
          <a:p>
            <a:pPr>
              <a:buFont typeface="Arial" panose="020B0604020202020204" pitchFamily="34" charset="0"/>
              <a:buChar char="•"/>
            </a:pPr>
            <a:r>
              <a:rPr lang="en-US" dirty="0"/>
              <a:t>the (re-) use is not commercial</a:t>
            </a:r>
          </a:p>
          <a:p>
            <a:endParaRPr lang="en-US" dirty="0"/>
          </a:p>
        </p:txBody>
      </p:sp>
      <p:pic>
        <p:nvPicPr>
          <p:cNvPr id="1026" name="Picture 2" descr="https://mirrors.creativecommons.org/presskit/buttons/88x31/png/by-nc-sa.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97152"/>
            <a:ext cx="2254399" cy="78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99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Installation</a:t>
            </a:r>
            <a:endParaRPr lang="de-DE" dirty="0"/>
          </a:p>
        </p:txBody>
      </p:sp>
      <p:sp>
        <p:nvSpPr>
          <p:cNvPr id="17" name="Inhaltsplatzhalter 2"/>
          <p:cNvSpPr>
            <a:spLocks noGrp="1"/>
          </p:cNvSpPr>
          <p:nvPr>
            <p:ph idx="1"/>
          </p:nvPr>
        </p:nvSpPr>
        <p:spPr>
          <a:xfrm>
            <a:off x="809625" y="1752600"/>
            <a:ext cx="7543800" cy="3657600"/>
          </a:xfrm>
        </p:spPr>
        <p:txBody>
          <a:bodyPr/>
          <a:lstStyle/>
          <a:p>
            <a:pPr>
              <a:lnSpc>
                <a:spcPct val="100000"/>
              </a:lnSpc>
              <a:buFont typeface="Arial" panose="020B0604020202020204" pitchFamily="34" charset="0"/>
              <a:buChar char="•"/>
            </a:pPr>
            <a:r>
              <a:rPr lang="de-DE" sz="2000" dirty="0" err="1" smtClean="0">
                <a:sym typeface="Wingdings" panose="05000000000000000000" pitchFamily="2" charset="2"/>
              </a:rPr>
              <a:t>Easiest</a:t>
            </a:r>
            <a:r>
              <a:rPr lang="de-DE" sz="2000" dirty="0" smtClean="0">
                <a:sym typeface="Wingdings" panose="05000000000000000000" pitchFamily="2" charset="2"/>
              </a:rPr>
              <a:t> </a:t>
            </a:r>
            <a:r>
              <a:rPr lang="de-DE" sz="2000" dirty="0" err="1" smtClean="0">
                <a:sym typeface="Wingdings" panose="05000000000000000000" pitchFamily="2" charset="2"/>
              </a:rPr>
              <a:t>way</a:t>
            </a:r>
            <a:r>
              <a:rPr lang="de-DE" sz="2000" dirty="0" smtClean="0">
                <a:sym typeface="Wingdings" panose="05000000000000000000" pitchFamily="2" charset="2"/>
              </a:rPr>
              <a:t> </a:t>
            </a:r>
            <a:r>
              <a:rPr lang="de-DE" sz="2000" dirty="0" err="1" smtClean="0">
                <a:sym typeface="Wingdings" panose="05000000000000000000" pitchFamily="2" charset="2"/>
              </a:rPr>
              <a:t>to</a:t>
            </a:r>
            <a:r>
              <a:rPr lang="de-DE" sz="2000" dirty="0" smtClean="0">
                <a:sym typeface="Wingdings" panose="05000000000000000000" pitchFamily="2" charset="2"/>
              </a:rPr>
              <a:t> </a:t>
            </a:r>
            <a:r>
              <a:rPr lang="de-DE" sz="2000" dirty="0" err="1" smtClean="0">
                <a:sym typeface="Wingdings" panose="05000000000000000000" pitchFamily="2" charset="2"/>
              </a:rPr>
              <a:t>get</a:t>
            </a:r>
            <a:r>
              <a:rPr lang="de-DE" sz="2000" dirty="0" smtClean="0">
                <a:sym typeface="Wingdings" panose="05000000000000000000" pitchFamily="2" charset="2"/>
              </a:rPr>
              <a:t> </a:t>
            </a:r>
            <a:r>
              <a:rPr lang="de-DE" sz="2000" dirty="0" err="1" smtClean="0">
                <a:sym typeface="Wingdings" panose="05000000000000000000" pitchFamily="2" charset="2"/>
              </a:rPr>
              <a:t>CoreASM</a:t>
            </a:r>
            <a:r>
              <a:rPr lang="de-DE" sz="2000" dirty="0">
                <a:sym typeface="Wingdings" panose="05000000000000000000" pitchFamily="2" charset="2"/>
              </a:rPr>
              <a:t> </a:t>
            </a:r>
            <a:r>
              <a:rPr lang="de-DE" sz="2000" dirty="0" err="1" smtClean="0">
                <a:sym typeface="Wingdings" panose="05000000000000000000" pitchFamily="2" charset="2"/>
              </a:rPr>
              <a:t>is</a:t>
            </a:r>
            <a:r>
              <a:rPr lang="de-DE" sz="2000" dirty="0" smtClean="0">
                <a:sym typeface="Wingdings" panose="05000000000000000000" pitchFamily="2" charset="2"/>
              </a:rPr>
              <a:t> via </a:t>
            </a:r>
            <a:r>
              <a:rPr lang="de-DE" sz="2000" dirty="0" err="1" smtClean="0">
                <a:sym typeface="Wingdings" panose="05000000000000000000" pitchFamily="2" charset="2"/>
              </a:rPr>
              <a:t>eclipse</a:t>
            </a:r>
            <a:r>
              <a:rPr lang="de-DE" sz="2000" dirty="0" smtClean="0">
                <a:sym typeface="Wingdings" panose="05000000000000000000" pitchFamily="2" charset="2"/>
              </a:rPr>
              <a:t> </a:t>
            </a:r>
            <a:r>
              <a:rPr lang="de-DE" sz="2000" dirty="0" err="1" smtClean="0">
                <a:sym typeface="Wingdings" panose="05000000000000000000" pitchFamily="2" charset="2"/>
              </a:rPr>
              <a:t>marketplace</a:t>
            </a:r>
            <a:r>
              <a:rPr lang="de-DE" sz="2000" dirty="0" smtClean="0">
                <a:sym typeface="Wingdings" panose="05000000000000000000" pitchFamily="2" charset="2"/>
              </a:rPr>
              <a:t>:</a:t>
            </a:r>
            <a:r>
              <a:rPr lang="en-US" sz="2000" dirty="0">
                <a:sym typeface="Wingdings" panose="05000000000000000000" pitchFamily="2" charset="2"/>
              </a:rPr>
              <a:t/>
            </a:r>
            <a:br>
              <a:rPr lang="en-US" sz="2000" dirty="0">
                <a:sym typeface="Wingdings" panose="05000000000000000000" pitchFamily="2" charset="2"/>
              </a:rPr>
            </a:br>
            <a:r>
              <a:rPr lang="en-US" sz="2000" dirty="0">
                <a:sym typeface="Wingdings" panose="05000000000000000000" pitchFamily="2" charset="2"/>
                <a:hlinkClick r:id="rId3"/>
              </a:rPr>
              <a:t>https://</a:t>
            </a:r>
            <a:r>
              <a:rPr lang="en-US" sz="2000" dirty="0" smtClean="0">
                <a:sym typeface="Wingdings" panose="05000000000000000000" pitchFamily="2" charset="2"/>
                <a:hlinkClick r:id="rId3"/>
              </a:rPr>
              <a:t>marketplace.eclipse.org/content/coreasm-eclipse-plugin</a:t>
            </a:r>
            <a:endParaRPr lang="en-US" sz="2000" dirty="0" smtClean="0">
              <a:sym typeface="Wingdings" panose="05000000000000000000" pitchFamily="2" charset="2"/>
            </a:endParaRPr>
          </a:p>
          <a:p>
            <a:pPr>
              <a:lnSpc>
                <a:spcPct val="100000"/>
              </a:lnSpc>
              <a:buFont typeface="Arial" panose="020B0604020202020204" pitchFamily="34" charset="0"/>
              <a:buChar char="•"/>
            </a:pPr>
            <a:endParaRPr lang="de-DE" sz="2000" dirty="0">
              <a:sym typeface="Wingdings" panose="05000000000000000000" pitchFamily="2" charset="2"/>
            </a:endParaRPr>
          </a:p>
          <a:p>
            <a:pPr>
              <a:lnSpc>
                <a:spcPct val="100000"/>
              </a:lnSpc>
              <a:buFont typeface="Arial" panose="020B0604020202020204" pitchFamily="34" charset="0"/>
              <a:buChar char="•"/>
            </a:pPr>
            <a:endParaRPr lang="de-DE" sz="2000" dirty="0" smtClean="0">
              <a:sym typeface="Wingdings" panose="05000000000000000000" pitchFamily="2" charset="2"/>
            </a:endParaRPr>
          </a:p>
        </p:txBody>
      </p:sp>
      <p:pic>
        <p:nvPicPr>
          <p:cNvPr id="3" name="Grafik 2"/>
          <p:cNvPicPr>
            <a:picLocks noChangeAspect="1"/>
          </p:cNvPicPr>
          <p:nvPr/>
        </p:nvPicPr>
        <p:blipFill>
          <a:blip r:embed="rId4"/>
          <a:stretch>
            <a:fillRect/>
          </a:stretch>
        </p:blipFill>
        <p:spPr>
          <a:xfrm>
            <a:off x="683568" y="2780928"/>
            <a:ext cx="3025402" cy="3078747"/>
          </a:xfrm>
          <a:prstGeom prst="rect">
            <a:avLst/>
          </a:prstGeom>
        </p:spPr>
      </p:pic>
      <p:pic>
        <p:nvPicPr>
          <p:cNvPr id="4" name="Grafik 3"/>
          <p:cNvPicPr>
            <a:picLocks noChangeAspect="1"/>
          </p:cNvPicPr>
          <p:nvPr/>
        </p:nvPicPr>
        <p:blipFill>
          <a:blip r:embed="rId5"/>
          <a:stretch>
            <a:fillRect/>
          </a:stretch>
        </p:blipFill>
        <p:spPr>
          <a:xfrm>
            <a:off x="3835027" y="3645149"/>
            <a:ext cx="5197290" cy="3093988"/>
          </a:xfrm>
          <a:prstGeom prst="rect">
            <a:avLst/>
          </a:prstGeom>
        </p:spPr>
      </p:pic>
      <p:sp>
        <p:nvSpPr>
          <p:cNvPr id="6" name="Rechteckiger Pfeil 5"/>
          <p:cNvSpPr/>
          <p:nvPr/>
        </p:nvSpPr>
        <p:spPr bwMode="auto">
          <a:xfrm flipV="1">
            <a:off x="2195944" y="6004900"/>
            <a:ext cx="1485081" cy="731247"/>
          </a:xfrm>
          <a:prstGeom prst="bentArrow">
            <a:avLst/>
          </a:prstGeom>
          <a:solidFill>
            <a:srgbClr val="A32638">
              <a:alpha val="5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29474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Getting</a:t>
            </a:r>
            <a:r>
              <a:rPr lang="de-DE" dirty="0" smtClean="0"/>
              <a:t> </a:t>
            </a:r>
            <a:r>
              <a:rPr lang="de-DE" dirty="0" err="1" smtClean="0"/>
              <a:t>started</a:t>
            </a:r>
            <a:endParaRPr lang="de-DE" dirty="0"/>
          </a:p>
        </p:txBody>
      </p:sp>
      <p:sp>
        <p:nvSpPr>
          <p:cNvPr id="17" name="Inhaltsplatzhalter 2"/>
          <p:cNvSpPr>
            <a:spLocks noGrp="1"/>
          </p:cNvSpPr>
          <p:nvPr>
            <p:ph idx="1"/>
          </p:nvPr>
        </p:nvSpPr>
        <p:spPr>
          <a:xfrm>
            <a:off x="809625" y="1752600"/>
            <a:ext cx="7543800" cy="3657600"/>
          </a:xfrm>
        </p:spPr>
        <p:txBody>
          <a:bodyPr/>
          <a:lstStyle/>
          <a:p>
            <a:pPr>
              <a:lnSpc>
                <a:spcPct val="100000"/>
              </a:lnSpc>
              <a:buFont typeface="Arial" panose="020B0604020202020204" pitchFamily="34" charset="0"/>
              <a:buChar char="•"/>
            </a:pPr>
            <a:r>
              <a:rPr lang="de-DE" sz="2000" dirty="0" smtClean="0">
                <a:sym typeface="Wingdings" panose="05000000000000000000" pitchFamily="2" charset="2"/>
              </a:rPr>
              <a:t>First, </a:t>
            </a:r>
            <a:r>
              <a:rPr lang="de-DE" sz="2000" dirty="0" err="1" smtClean="0">
                <a:sym typeface="Wingdings" panose="05000000000000000000" pitchFamily="2" charset="2"/>
              </a:rPr>
              <a:t>you</a:t>
            </a:r>
            <a:r>
              <a:rPr lang="de-DE" sz="2000" dirty="0" smtClean="0">
                <a:sym typeface="Wingdings" panose="05000000000000000000" pitchFamily="2" charset="2"/>
              </a:rPr>
              <a:t> </a:t>
            </a:r>
            <a:r>
              <a:rPr lang="de-DE" sz="2000" dirty="0" err="1" smtClean="0">
                <a:sym typeface="Wingdings" panose="05000000000000000000" pitchFamily="2" charset="2"/>
              </a:rPr>
              <a:t>have</a:t>
            </a:r>
            <a:r>
              <a:rPr lang="de-DE" sz="2000" dirty="0" smtClean="0">
                <a:sym typeface="Wingdings" panose="05000000000000000000" pitchFamily="2" charset="2"/>
              </a:rPr>
              <a:t> </a:t>
            </a:r>
            <a:r>
              <a:rPr lang="de-DE" sz="2000" dirty="0" err="1" smtClean="0">
                <a:sym typeface="Wingdings" panose="05000000000000000000" pitchFamily="2" charset="2"/>
              </a:rPr>
              <a:t>to</a:t>
            </a:r>
            <a:r>
              <a:rPr lang="de-DE" sz="2000" dirty="0" smtClean="0">
                <a:sym typeface="Wingdings" panose="05000000000000000000" pitchFamily="2" charset="2"/>
              </a:rPr>
              <a:t> </a:t>
            </a:r>
            <a:r>
              <a:rPr lang="de-DE" sz="2000" dirty="0" err="1" smtClean="0">
                <a:sym typeface="Wingdings" panose="05000000000000000000" pitchFamily="2" charset="2"/>
              </a:rPr>
              <a:t>create</a:t>
            </a:r>
            <a:r>
              <a:rPr lang="de-DE" sz="2000" dirty="0" smtClean="0">
                <a:sym typeface="Wingdings" panose="05000000000000000000" pitchFamily="2" charset="2"/>
              </a:rPr>
              <a:t> a </a:t>
            </a:r>
            <a:r>
              <a:rPr lang="de-DE" sz="2000" dirty="0" err="1" smtClean="0">
                <a:sym typeface="Wingdings" panose="05000000000000000000" pitchFamily="2" charset="2"/>
              </a:rPr>
              <a:t>new</a:t>
            </a:r>
            <a:r>
              <a:rPr lang="de-DE" sz="2000" dirty="0" smtClean="0">
                <a:sym typeface="Wingdings" panose="05000000000000000000" pitchFamily="2" charset="2"/>
              </a:rPr>
              <a:t> (</a:t>
            </a:r>
            <a:r>
              <a:rPr lang="de-DE" sz="2000" dirty="0" err="1" smtClean="0">
                <a:sym typeface="Wingdings" panose="05000000000000000000" pitchFamily="2" charset="2"/>
              </a:rPr>
              <a:t>general</a:t>
            </a:r>
            <a:r>
              <a:rPr lang="de-DE" sz="2000" dirty="0" smtClean="0">
                <a:sym typeface="Wingdings" panose="05000000000000000000" pitchFamily="2" charset="2"/>
              </a:rPr>
              <a:t>) </a:t>
            </a:r>
            <a:r>
              <a:rPr lang="de-DE" sz="2000" dirty="0" err="1" smtClean="0">
                <a:sym typeface="Wingdings" panose="05000000000000000000" pitchFamily="2" charset="2"/>
              </a:rPr>
              <a:t>project</a:t>
            </a:r>
            <a:r>
              <a:rPr lang="de-DE" sz="2000" dirty="0" smtClean="0">
                <a:sym typeface="Wingdings" panose="05000000000000000000" pitchFamily="2" charset="2"/>
              </a:rPr>
              <a:t> in </a:t>
            </a:r>
            <a:r>
              <a:rPr lang="de-DE" sz="2000" dirty="0" err="1" smtClean="0">
                <a:sym typeface="Wingdings" panose="05000000000000000000" pitchFamily="2" charset="2"/>
              </a:rPr>
              <a:t>eclipse</a:t>
            </a:r>
            <a:endParaRPr lang="de-DE" sz="2000" dirty="0" smtClean="0">
              <a:sym typeface="Wingdings" panose="05000000000000000000" pitchFamily="2" charset="2"/>
            </a:endParaRPr>
          </a:p>
        </p:txBody>
      </p:sp>
      <p:pic>
        <p:nvPicPr>
          <p:cNvPr id="3" name="Grafik 2"/>
          <p:cNvPicPr>
            <a:picLocks noChangeAspect="1"/>
          </p:cNvPicPr>
          <p:nvPr/>
        </p:nvPicPr>
        <p:blipFill>
          <a:blip r:embed="rId3"/>
          <a:stretch>
            <a:fillRect/>
          </a:stretch>
        </p:blipFill>
        <p:spPr>
          <a:xfrm>
            <a:off x="809625" y="2233866"/>
            <a:ext cx="4664372" cy="4375002"/>
          </a:xfrm>
          <a:prstGeom prst="rect">
            <a:avLst/>
          </a:prstGeom>
        </p:spPr>
      </p:pic>
      <p:pic>
        <p:nvPicPr>
          <p:cNvPr id="4" name="Grafik 3"/>
          <p:cNvPicPr>
            <a:picLocks noChangeAspect="1"/>
          </p:cNvPicPr>
          <p:nvPr/>
        </p:nvPicPr>
        <p:blipFill>
          <a:blip r:embed="rId4"/>
          <a:stretch>
            <a:fillRect/>
          </a:stretch>
        </p:blipFill>
        <p:spPr>
          <a:xfrm>
            <a:off x="5220072" y="3685318"/>
            <a:ext cx="3545582" cy="2923550"/>
          </a:xfrm>
          <a:prstGeom prst="rect">
            <a:avLst/>
          </a:prstGeom>
        </p:spPr>
      </p:pic>
      <p:sp>
        <p:nvSpPr>
          <p:cNvPr id="5" name="Pfeil nach rechts 4"/>
          <p:cNvSpPr/>
          <p:nvPr/>
        </p:nvSpPr>
        <p:spPr bwMode="auto">
          <a:xfrm>
            <a:off x="3851920" y="5085184"/>
            <a:ext cx="1008112" cy="325016"/>
          </a:xfrm>
          <a:prstGeom prst="rightArrow">
            <a:avLst/>
          </a:prstGeom>
          <a:solidFill>
            <a:srgbClr val="A32638">
              <a:alpha val="5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Abgerundetes Rechteck 8"/>
          <p:cNvSpPr/>
          <p:nvPr/>
        </p:nvSpPr>
        <p:spPr bwMode="auto">
          <a:xfrm>
            <a:off x="6300192" y="6237312"/>
            <a:ext cx="864096" cy="286097"/>
          </a:xfrm>
          <a:prstGeom prst="roundRect">
            <a:avLst>
              <a:gd name="adj" fmla="val 6096"/>
            </a:avLst>
          </a:prstGeom>
          <a:noFill/>
          <a:ln w="9525" cap="flat" cmpd="sng" algn="ctr">
            <a:solidFill>
              <a:srgbClr val="A3263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494072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810525" y="2237544"/>
            <a:ext cx="4675685" cy="4371351"/>
          </a:xfrm>
          <a:prstGeom prst="rect">
            <a:avLst/>
          </a:prstGeom>
        </p:spPr>
      </p:pic>
      <p:sp>
        <p:nvSpPr>
          <p:cNvPr id="2" name="Titel 1"/>
          <p:cNvSpPr>
            <a:spLocks noGrp="1"/>
          </p:cNvSpPr>
          <p:nvPr>
            <p:ph type="title"/>
          </p:nvPr>
        </p:nvSpPr>
        <p:spPr/>
        <p:txBody>
          <a:bodyPr/>
          <a:lstStyle/>
          <a:p>
            <a:r>
              <a:rPr lang="de-DE" dirty="0" err="1" smtClean="0"/>
              <a:t>Getting</a:t>
            </a:r>
            <a:r>
              <a:rPr lang="de-DE" dirty="0" smtClean="0"/>
              <a:t> </a:t>
            </a:r>
            <a:r>
              <a:rPr lang="de-DE" dirty="0" err="1" smtClean="0"/>
              <a:t>started</a:t>
            </a:r>
            <a:endParaRPr lang="de-DE" dirty="0"/>
          </a:p>
        </p:txBody>
      </p:sp>
      <p:sp>
        <p:nvSpPr>
          <p:cNvPr id="17" name="Inhaltsplatzhalter 2"/>
          <p:cNvSpPr>
            <a:spLocks noGrp="1"/>
          </p:cNvSpPr>
          <p:nvPr>
            <p:ph idx="1"/>
          </p:nvPr>
        </p:nvSpPr>
        <p:spPr>
          <a:xfrm>
            <a:off x="809625" y="1484784"/>
            <a:ext cx="7543800" cy="3657600"/>
          </a:xfrm>
        </p:spPr>
        <p:txBody>
          <a:bodyPr/>
          <a:lstStyle/>
          <a:p>
            <a:pPr>
              <a:lnSpc>
                <a:spcPct val="100000"/>
              </a:lnSpc>
              <a:buFont typeface="Arial" panose="020B0604020202020204" pitchFamily="34" charset="0"/>
              <a:buChar char="•"/>
            </a:pPr>
            <a:r>
              <a:rPr lang="de-DE" sz="2000" dirty="0" smtClean="0">
                <a:sym typeface="Wingdings" panose="05000000000000000000" pitchFamily="2" charset="2"/>
              </a:rPr>
              <a:t>In </a:t>
            </a:r>
            <a:r>
              <a:rPr lang="de-DE" sz="2000" dirty="0" err="1" smtClean="0">
                <a:sym typeface="Wingdings" panose="05000000000000000000" pitchFamily="2" charset="2"/>
              </a:rPr>
              <a:t>this</a:t>
            </a:r>
            <a:r>
              <a:rPr lang="de-DE" sz="2000" dirty="0" smtClean="0">
                <a:sym typeface="Wingdings" panose="05000000000000000000" pitchFamily="2" charset="2"/>
              </a:rPr>
              <a:t> </a:t>
            </a:r>
            <a:r>
              <a:rPr lang="de-DE" sz="2000" dirty="0" err="1" smtClean="0">
                <a:sym typeface="Wingdings" panose="05000000000000000000" pitchFamily="2" charset="2"/>
              </a:rPr>
              <a:t>new</a:t>
            </a:r>
            <a:r>
              <a:rPr lang="de-DE" sz="2000" dirty="0" smtClean="0">
                <a:sym typeface="Wingdings" panose="05000000000000000000" pitchFamily="2" charset="2"/>
              </a:rPr>
              <a:t> </a:t>
            </a:r>
            <a:r>
              <a:rPr lang="de-DE" sz="2000" dirty="0" err="1" smtClean="0">
                <a:sym typeface="Wingdings" panose="05000000000000000000" pitchFamily="2" charset="2"/>
              </a:rPr>
              <a:t>project</a:t>
            </a:r>
            <a:r>
              <a:rPr lang="de-DE" sz="2000" dirty="0" smtClean="0">
                <a:sym typeface="Wingdings" panose="05000000000000000000" pitchFamily="2" charset="2"/>
              </a:rPr>
              <a:t> </a:t>
            </a:r>
            <a:r>
              <a:rPr lang="de-DE" sz="2000" dirty="0" err="1" smtClean="0">
                <a:sym typeface="Wingdings" panose="05000000000000000000" pitchFamily="2" charset="2"/>
              </a:rPr>
              <a:t>container</a:t>
            </a:r>
            <a:r>
              <a:rPr lang="de-DE" sz="2000" dirty="0" smtClean="0">
                <a:sym typeface="Wingdings" panose="05000000000000000000" pitchFamily="2" charset="2"/>
              </a:rPr>
              <a:t>, </a:t>
            </a:r>
            <a:r>
              <a:rPr lang="de-DE" sz="2000" dirty="0" err="1" smtClean="0">
                <a:sym typeface="Wingdings" panose="05000000000000000000" pitchFamily="2" charset="2"/>
              </a:rPr>
              <a:t>you</a:t>
            </a:r>
            <a:r>
              <a:rPr lang="de-DE" sz="2000" dirty="0" smtClean="0">
                <a:sym typeface="Wingdings" panose="05000000000000000000" pitchFamily="2" charset="2"/>
              </a:rPr>
              <a:t> </a:t>
            </a:r>
            <a:r>
              <a:rPr lang="de-DE" sz="2000" dirty="0" err="1" smtClean="0">
                <a:sym typeface="Wingdings" panose="05000000000000000000" pitchFamily="2" charset="2"/>
              </a:rPr>
              <a:t>can</a:t>
            </a:r>
            <a:r>
              <a:rPr lang="de-DE" sz="2000" dirty="0" smtClean="0">
                <a:sym typeface="Wingdings" panose="05000000000000000000" pitchFamily="2" charset="2"/>
              </a:rPr>
              <a:t> </a:t>
            </a:r>
            <a:r>
              <a:rPr lang="de-DE" sz="2000" dirty="0" err="1" smtClean="0">
                <a:sym typeface="Wingdings" panose="05000000000000000000" pitchFamily="2" charset="2"/>
              </a:rPr>
              <a:t>create</a:t>
            </a:r>
            <a:r>
              <a:rPr lang="de-DE" sz="2000" dirty="0" smtClean="0">
                <a:sym typeface="Wingdings" panose="05000000000000000000" pitchFamily="2" charset="2"/>
              </a:rPr>
              <a:t/>
            </a:r>
            <a:br>
              <a:rPr lang="de-DE" sz="2000" dirty="0" smtClean="0">
                <a:sym typeface="Wingdings" panose="05000000000000000000" pitchFamily="2" charset="2"/>
              </a:rPr>
            </a:br>
            <a:r>
              <a:rPr lang="de-DE" sz="2000" dirty="0" smtClean="0">
                <a:sym typeface="Wingdings" panose="05000000000000000000" pitchFamily="2" charset="2"/>
              </a:rPr>
              <a:t>a </a:t>
            </a:r>
            <a:r>
              <a:rPr lang="de-DE" sz="2000" dirty="0" err="1" smtClean="0">
                <a:sym typeface="Wingdings" panose="05000000000000000000" pitchFamily="2" charset="2"/>
              </a:rPr>
              <a:t>CoreASM</a:t>
            </a:r>
            <a:r>
              <a:rPr lang="de-DE" sz="2000" dirty="0" smtClean="0">
                <a:sym typeface="Wingdings" panose="05000000000000000000" pitchFamily="2" charset="2"/>
              </a:rPr>
              <a:t> </a:t>
            </a:r>
            <a:r>
              <a:rPr lang="de-DE" sz="2000" dirty="0" err="1" smtClean="0">
                <a:sym typeface="Wingdings" panose="05000000000000000000" pitchFamily="2" charset="2"/>
              </a:rPr>
              <a:t>specification</a:t>
            </a:r>
            <a:endParaRPr lang="de-DE" sz="2000" dirty="0" smtClean="0">
              <a:sym typeface="Wingdings" panose="05000000000000000000" pitchFamily="2" charset="2"/>
            </a:endParaRPr>
          </a:p>
        </p:txBody>
      </p:sp>
      <p:sp>
        <p:nvSpPr>
          <p:cNvPr id="5" name="Pfeil nach rechts 4"/>
          <p:cNvSpPr/>
          <p:nvPr/>
        </p:nvSpPr>
        <p:spPr bwMode="auto">
          <a:xfrm>
            <a:off x="3816056" y="5074752"/>
            <a:ext cx="703943" cy="325016"/>
          </a:xfrm>
          <a:prstGeom prst="rightArrow">
            <a:avLst/>
          </a:prstGeom>
          <a:solidFill>
            <a:srgbClr val="A32638">
              <a:alpha val="5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8" name="Grafik 7"/>
          <p:cNvPicPr>
            <a:picLocks noChangeAspect="1"/>
          </p:cNvPicPr>
          <p:nvPr/>
        </p:nvPicPr>
        <p:blipFill>
          <a:blip r:embed="rId4"/>
          <a:stretch>
            <a:fillRect/>
          </a:stretch>
        </p:blipFill>
        <p:spPr>
          <a:xfrm>
            <a:off x="6588224" y="565448"/>
            <a:ext cx="2269310" cy="2477442"/>
          </a:xfrm>
          <a:prstGeom prst="rect">
            <a:avLst/>
          </a:prstGeom>
        </p:spPr>
      </p:pic>
      <p:sp>
        <p:nvSpPr>
          <p:cNvPr id="12" name="Rechteckiger Pfeil 11"/>
          <p:cNvSpPr/>
          <p:nvPr/>
        </p:nvSpPr>
        <p:spPr bwMode="auto">
          <a:xfrm rot="16200000" flipV="1">
            <a:off x="7195998" y="3794784"/>
            <a:ext cx="1842616" cy="700778"/>
          </a:xfrm>
          <a:prstGeom prst="bentArrow">
            <a:avLst/>
          </a:prstGeom>
          <a:solidFill>
            <a:srgbClr val="A32638">
              <a:alpha val="5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10" name="Grafik 9"/>
          <p:cNvPicPr>
            <a:picLocks noChangeAspect="1"/>
          </p:cNvPicPr>
          <p:nvPr/>
        </p:nvPicPr>
        <p:blipFill>
          <a:blip r:embed="rId5"/>
          <a:stretch>
            <a:fillRect/>
          </a:stretch>
        </p:blipFill>
        <p:spPr>
          <a:xfrm>
            <a:off x="4719865" y="3697266"/>
            <a:ext cx="2876471" cy="2837809"/>
          </a:xfrm>
          <a:prstGeom prst="rect">
            <a:avLst/>
          </a:prstGeom>
        </p:spPr>
      </p:pic>
      <p:sp>
        <p:nvSpPr>
          <p:cNvPr id="9" name="Abgerundetes Rechteck 8"/>
          <p:cNvSpPr/>
          <p:nvPr/>
        </p:nvSpPr>
        <p:spPr bwMode="auto">
          <a:xfrm>
            <a:off x="6860792" y="4782895"/>
            <a:ext cx="735544" cy="311685"/>
          </a:xfrm>
          <a:prstGeom prst="roundRect">
            <a:avLst>
              <a:gd name="adj" fmla="val 6096"/>
            </a:avLst>
          </a:prstGeom>
          <a:noFill/>
          <a:ln w="9525" cap="flat" cmpd="sng" algn="ctr">
            <a:solidFill>
              <a:srgbClr val="A3263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65869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First </a:t>
            </a:r>
            <a:r>
              <a:rPr lang="de-DE" dirty="0" err="1" smtClean="0"/>
              <a:t>example</a:t>
            </a:r>
            <a:r>
              <a:rPr lang="de-DE" dirty="0" smtClean="0"/>
              <a:t>: </a:t>
            </a:r>
            <a:r>
              <a:rPr lang="de-DE" dirty="0" err="1" smtClean="0"/>
              <a:t>Railroad</a:t>
            </a:r>
            <a:r>
              <a:rPr lang="de-DE" dirty="0" smtClean="0"/>
              <a:t> </a:t>
            </a:r>
            <a:r>
              <a:rPr lang="de-DE" dirty="0" err="1" smtClean="0"/>
              <a:t>crossing</a:t>
            </a:r>
            <a:endParaRPr lang="de-DE" dirty="0" smtClean="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82" y="1561569"/>
            <a:ext cx="8048122" cy="4799443"/>
          </a:xfrm>
          <a:prstGeom prst="rect">
            <a:avLst/>
          </a:prstGeom>
        </p:spPr>
      </p:pic>
      <p:cxnSp>
        <p:nvCxnSpPr>
          <p:cNvPr id="8" name="Gerader Verbinder 7"/>
          <p:cNvCxnSpPr/>
          <p:nvPr/>
        </p:nvCxnSpPr>
        <p:spPr bwMode="auto">
          <a:xfrm>
            <a:off x="7361082" y="2168860"/>
            <a:ext cx="0" cy="2088232"/>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9" name="Textfeld 8"/>
          <p:cNvSpPr txBox="1"/>
          <p:nvPr/>
        </p:nvSpPr>
        <p:spPr>
          <a:xfrm>
            <a:off x="6866904" y="2029053"/>
            <a:ext cx="928459" cy="369332"/>
          </a:xfrm>
          <a:prstGeom prst="rect">
            <a:avLst/>
          </a:prstGeom>
          <a:noFill/>
        </p:spPr>
        <p:txBody>
          <a:bodyPr wrap="none" rtlCol="0">
            <a:spAutoFit/>
          </a:bodyPr>
          <a:lstStyle/>
          <a:p>
            <a:pPr algn="r"/>
            <a:r>
              <a:rPr lang="de-DE" sz="1800" dirty="0" err="1" smtClean="0"/>
              <a:t>coming</a:t>
            </a:r>
            <a:endParaRPr lang="de-DE" dirty="0"/>
          </a:p>
        </p:txBody>
      </p:sp>
      <p:cxnSp>
        <p:nvCxnSpPr>
          <p:cNvPr id="14" name="Gerader Verbinder 13"/>
          <p:cNvCxnSpPr/>
          <p:nvPr/>
        </p:nvCxnSpPr>
        <p:spPr bwMode="auto">
          <a:xfrm>
            <a:off x="3436646" y="2132856"/>
            <a:ext cx="0" cy="2088232"/>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15" name="Textfeld 14"/>
          <p:cNvSpPr txBox="1"/>
          <p:nvPr/>
        </p:nvSpPr>
        <p:spPr>
          <a:xfrm>
            <a:off x="2911160" y="2024386"/>
            <a:ext cx="1043876" cy="369332"/>
          </a:xfrm>
          <a:prstGeom prst="rect">
            <a:avLst/>
          </a:prstGeom>
          <a:noFill/>
        </p:spPr>
        <p:txBody>
          <a:bodyPr wrap="none" rtlCol="0">
            <a:spAutoFit/>
          </a:bodyPr>
          <a:lstStyle/>
          <a:p>
            <a:pPr algn="r"/>
            <a:r>
              <a:rPr lang="de-DE" sz="1800" dirty="0" err="1" smtClean="0"/>
              <a:t>crossing</a:t>
            </a:r>
            <a:endParaRPr lang="de-DE" sz="1800" dirty="0"/>
          </a:p>
        </p:txBody>
      </p:sp>
      <p:sp>
        <p:nvSpPr>
          <p:cNvPr id="12" name="Geschweifte Klammer links 11"/>
          <p:cNvSpPr/>
          <p:nvPr/>
        </p:nvSpPr>
        <p:spPr bwMode="auto">
          <a:xfrm rot="5400000">
            <a:off x="5290851" y="-9382"/>
            <a:ext cx="216026" cy="3924439"/>
          </a:xfrm>
          <a:prstGeom prst="leftBrace">
            <a:avLst>
              <a:gd name="adj1" fmla="val 17411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7" name="Textfeld 16"/>
          <p:cNvSpPr txBox="1"/>
          <p:nvPr/>
        </p:nvSpPr>
        <p:spPr>
          <a:xfrm>
            <a:off x="4624778" y="1445664"/>
            <a:ext cx="1619354" cy="369332"/>
          </a:xfrm>
          <a:prstGeom prst="rect">
            <a:avLst/>
          </a:prstGeom>
          <a:noFill/>
        </p:spPr>
        <p:txBody>
          <a:bodyPr wrap="none" rtlCol="0">
            <a:spAutoFit/>
          </a:bodyPr>
          <a:lstStyle/>
          <a:p>
            <a:r>
              <a:rPr lang="de-DE" sz="1800" dirty="0" err="1" smtClean="0"/>
              <a:t>d</a:t>
            </a:r>
            <a:r>
              <a:rPr lang="de-DE" sz="1800" baseline="-25000" dirty="0" err="1" smtClean="0"/>
              <a:t>min</a:t>
            </a:r>
            <a:r>
              <a:rPr lang="de-DE" sz="1800" dirty="0" smtClean="0"/>
              <a:t> &lt; x &lt; </a:t>
            </a:r>
            <a:r>
              <a:rPr lang="de-DE" sz="1800" dirty="0" err="1" smtClean="0"/>
              <a:t>d</a:t>
            </a:r>
            <a:r>
              <a:rPr lang="de-DE" sz="1800" baseline="-25000" dirty="0" err="1" smtClean="0"/>
              <a:t>max</a:t>
            </a:r>
            <a:endParaRPr lang="de-DE" baseline="-25000" dirty="0"/>
          </a:p>
        </p:txBody>
      </p:sp>
      <p:sp>
        <p:nvSpPr>
          <p:cNvPr id="18" name="Textfeld 17"/>
          <p:cNvSpPr txBox="1"/>
          <p:nvPr/>
        </p:nvSpPr>
        <p:spPr>
          <a:xfrm>
            <a:off x="8232704" y="2024386"/>
            <a:ext cx="813043" cy="369332"/>
          </a:xfrm>
          <a:prstGeom prst="rect">
            <a:avLst/>
          </a:prstGeom>
          <a:noFill/>
        </p:spPr>
        <p:txBody>
          <a:bodyPr wrap="none" rtlCol="0">
            <a:spAutoFit/>
          </a:bodyPr>
          <a:lstStyle/>
          <a:p>
            <a:r>
              <a:rPr lang="de-DE" sz="1800" dirty="0" err="1" smtClean="0"/>
              <a:t>empty</a:t>
            </a:r>
            <a:endParaRPr lang="de-DE" dirty="0"/>
          </a:p>
        </p:txBody>
      </p:sp>
      <p:sp>
        <p:nvSpPr>
          <p:cNvPr id="13" name="Bogen 12"/>
          <p:cNvSpPr/>
          <p:nvPr/>
        </p:nvSpPr>
        <p:spPr bwMode="auto">
          <a:xfrm rot="10800000">
            <a:off x="2143200" y="3429000"/>
            <a:ext cx="2481578" cy="2240868"/>
          </a:xfrm>
          <a:prstGeom prst="arc">
            <a:avLst/>
          </a:pr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0" name="Bogen 19"/>
          <p:cNvSpPr/>
          <p:nvPr/>
        </p:nvSpPr>
        <p:spPr bwMode="auto">
          <a:xfrm rot="10800000">
            <a:off x="1924478" y="3245035"/>
            <a:ext cx="2880320" cy="2632237"/>
          </a:xfrm>
          <a:prstGeom prst="arc">
            <a:avLst/>
          </a:prstGeom>
          <a:noFill/>
          <a:ln w="190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1" name="Textfeld 20"/>
          <p:cNvSpPr txBox="1"/>
          <p:nvPr/>
        </p:nvSpPr>
        <p:spPr>
          <a:xfrm>
            <a:off x="251253" y="2024386"/>
            <a:ext cx="1471300" cy="369332"/>
          </a:xfrm>
          <a:prstGeom prst="rect">
            <a:avLst/>
          </a:prstGeom>
          <a:noFill/>
        </p:spPr>
        <p:txBody>
          <a:bodyPr wrap="none" rtlCol="0">
            <a:spAutoFit/>
          </a:bodyPr>
          <a:lstStyle/>
          <a:p>
            <a:r>
              <a:rPr lang="de-DE" sz="1800" dirty="0" err="1" smtClean="0">
                <a:sym typeface="Wingdings" panose="05000000000000000000" pitchFamily="2" charset="2"/>
              </a:rPr>
              <a:t>TrackStatus</a:t>
            </a:r>
            <a:r>
              <a:rPr lang="de-DE" sz="1800" dirty="0" smtClean="0">
                <a:sym typeface="Wingdings" panose="05000000000000000000" pitchFamily="2" charset="2"/>
              </a:rPr>
              <a:t>:</a:t>
            </a:r>
            <a:endParaRPr lang="de-DE" sz="1800" dirty="0"/>
          </a:p>
        </p:txBody>
      </p:sp>
      <p:sp>
        <p:nvSpPr>
          <p:cNvPr id="22" name="Textfeld 21"/>
          <p:cNvSpPr txBox="1"/>
          <p:nvPr/>
        </p:nvSpPr>
        <p:spPr>
          <a:xfrm>
            <a:off x="2509615" y="4934478"/>
            <a:ext cx="670376" cy="369332"/>
          </a:xfrm>
          <a:prstGeom prst="rect">
            <a:avLst/>
          </a:prstGeom>
          <a:noFill/>
        </p:spPr>
        <p:txBody>
          <a:bodyPr wrap="none" rtlCol="0">
            <a:spAutoFit/>
          </a:bodyPr>
          <a:lstStyle/>
          <a:p>
            <a:pPr algn="r"/>
            <a:r>
              <a:rPr lang="de-DE" sz="1800" dirty="0" err="1" smtClean="0"/>
              <a:t>d</a:t>
            </a:r>
            <a:r>
              <a:rPr lang="de-DE" sz="1800" baseline="-25000" dirty="0" err="1" smtClean="0"/>
              <a:t>close</a:t>
            </a:r>
            <a:endParaRPr lang="de-DE" sz="1800" baseline="-25000" dirty="0"/>
          </a:p>
        </p:txBody>
      </p:sp>
      <p:sp>
        <p:nvSpPr>
          <p:cNvPr id="23" name="Textfeld 22"/>
          <p:cNvSpPr txBox="1"/>
          <p:nvPr/>
        </p:nvSpPr>
        <p:spPr>
          <a:xfrm>
            <a:off x="1825644" y="5484501"/>
            <a:ext cx="652743" cy="369332"/>
          </a:xfrm>
          <a:prstGeom prst="rect">
            <a:avLst/>
          </a:prstGeom>
          <a:noFill/>
        </p:spPr>
        <p:txBody>
          <a:bodyPr wrap="none" rtlCol="0">
            <a:spAutoFit/>
          </a:bodyPr>
          <a:lstStyle/>
          <a:p>
            <a:pPr algn="r"/>
            <a:r>
              <a:rPr lang="de-DE" sz="1800" dirty="0" smtClean="0"/>
              <a:t>d</a:t>
            </a:r>
            <a:r>
              <a:rPr lang="de-DE" sz="1800" baseline="-25000" dirty="0" smtClean="0"/>
              <a:t>open</a:t>
            </a:r>
            <a:endParaRPr lang="de-DE" sz="1800" baseline="-25000" dirty="0"/>
          </a:p>
        </p:txBody>
      </p:sp>
      <p:sp>
        <p:nvSpPr>
          <p:cNvPr id="24" name="Geschweifte Klammer links 23"/>
          <p:cNvSpPr/>
          <p:nvPr/>
        </p:nvSpPr>
        <p:spPr bwMode="auto">
          <a:xfrm rot="16200000">
            <a:off x="6049533" y="3261719"/>
            <a:ext cx="216026" cy="2379000"/>
          </a:xfrm>
          <a:prstGeom prst="leftBrace">
            <a:avLst>
              <a:gd name="adj1" fmla="val 186464"/>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5" name="Textfeld 24"/>
          <p:cNvSpPr txBox="1"/>
          <p:nvPr/>
        </p:nvSpPr>
        <p:spPr>
          <a:xfrm>
            <a:off x="5398864" y="4574562"/>
            <a:ext cx="2359941" cy="369332"/>
          </a:xfrm>
          <a:prstGeom prst="rect">
            <a:avLst/>
          </a:prstGeom>
          <a:noFill/>
        </p:spPr>
        <p:txBody>
          <a:bodyPr wrap="none" rtlCol="0">
            <a:spAutoFit/>
          </a:bodyPr>
          <a:lstStyle/>
          <a:p>
            <a:r>
              <a:rPr lang="de-DE" sz="1800" dirty="0" err="1" smtClean="0"/>
              <a:t>waittime</a:t>
            </a:r>
            <a:r>
              <a:rPr lang="de-DE" sz="1800" dirty="0" smtClean="0"/>
              <a:t> = </a:t>
            </a:r>
            <a:r>
              <a:rPr lang="de-DE" sz="1800" dirty="0" err="1" smtClean="0"/>
              <a:t>d</a:t>
            </a:r>
            <a:r>
              <a:rPr lang="de-DE" sz="1800" baseline="-25000" dirty="0" err="1" smtClean="0"/>
              <a:t>min</a:t>
            </a:r>
            <a:r>
              <a:rPr lang="de-DE" sz="1800" dirty="0" smtClean="0"/>
              <a:t> - </a:t>
            </a:r>
            <a:r>
              <a:rPr lang="de-DE" sz="1800" dirty="0" err="1" smtClean="0"/>
              <a:t>d</a:t>
            </a:r>
            <a:r>
              <a:rPr lang="de-DE" sz="1800" baseline="-25000" dirty="0" err="1" smtClean="0"/>
              <a:t>close</a:t>
            </a:r>
            <a:endParaRPr lang="de-DE" baseline="-25000" dirty="0"/>
          </a:p>
        </p:txBody>
      </p:sp>
      <p:cxnSp>
        <p:nvCxnSpPr>
          <p:cNvPr id="26" name="Gerader Verbinder 25"/>
          <p:cNvCxnSpPr/>
          <p:nvPr/>
        </p:nvCxnSpPr>
        <p:spPr bwMode="auto">
          <a:xfrm>
            <a:off x="4952968" y="4084444"/>
            <a:ext cx="0" cy="859450"/>
          </a:xfrm>
          <a:prstGeom prst="line">
            <a:avLst/>
          </a:prstGeom>
          <a:solidFill>
            <a:schemeClr val="accent1"/>
          </a:solidFill>
          <a:ln w="19050" cap="flat" cmpd="sng" algn="ctr">
            <a:solidFill>
              <a:srgbClr val="A32638"/>
            </a:solidFill>
            <a:prstDash val="solid"/>
            <a:round/>
            <a:headEnd type="none" w="med" len="med"/>
            <a:tailEnd type="none" w="med" len="med"/>
          </a:ln>
          <a:effectLst/>
        </p:spPr>
      </p:cxnSp>
      <p:sp>
        <p:nvSpPr>
          <p:cNvPr id="28" name="Textfeld 27"/>
          <p:cNvSpPr txBox="1"/>
          <p:nvPr/>
        </p:nvSpPr>
        <p:spPr>
          <a:xfrm>
            <a:off x="4433956" y="5031990"/>
            <a:ext cx="1056700" cy="369332"/>
          </a:xfrm>
          <a:prstGeom prst="rect">
            <a:avLst/>
          </a:prstGeom>
          <a:noFill/>
          <a:ln>
            <a:noFill/>
          </a:ln>
        </p:spPr>
        <p:txBody>
          <a:bodyPr wrap="none" rtlCol="0">
            <a:spAutoFit/>
          </a:bodyPr>
          <a:lstStyle/>
          <a:p>
            <a:r>
              <a:rPr lang="de-DE" sz="1800" dirty="0" err="1" smtClean="0">
                <a:solidFill>
                  <a:srgbClr val="A32638"/>
                </a:solidFill>
              </a:rPr>
              <a:t>deadline</a:t>
            </a:r>
            <a:endParaRPr lang="de-DE" baseline="-25000" dirty="0">
              <a:solidFill>
                <a:srgbClr val="A32638"/>
              </a:solidFill>
            </a:endParaRPr>
          </a:p>
        </p:txBody>
      </p:sp>
    </p:spTree>
    <p:extLst>
      <p:ext uri="{BB962C8B-B14F-4D97-AF65-F5344CB8AC3E}">
        <p14:creationId xmlns:p14="http://schemas.microsoft.com/office/powerpoint/2010/main" val="1774333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animBg="1"/>
      <p:bldP spid="17" grpId="0"/>
      <p:bldP spid="18" grpId="0"/>
      <p:bldP spid="13" grpId="0" animBg="1"/>
      <p:bldP spid="20" grpId="0" animBg="1"/>
      <p:bldP spid="21" grpId="0"/>
      <p:bldP spid="22" grpId="0"/>
      <p:bldP spid="23" grpId="0"/>
      <p:bldP spid="24" grpId="0" animBg="1"/>
      <p:bldP spid="2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First </a:t>
            </a:r>
            <a:r>
              <a:rPr lang="de-DE" dirty="0" err="1" smtClean="0"/>
              <a:t>example</a:t>
            </a:r>
            <a:r>
              <a:rPr lang="de-DE" dirty="0" smtClean="0"/>
              <a:t>: </a:t>
            </a:r>
            <a:r>
              <a:rPr lang="de-DE" dirty="0" err="1" smtClean="0"/>
              <a:t>Railroad</a:t>
            </a:r>
            <a:r>
              <a:rPr lang="de-DE" dirty="0" smtClean="0"/>
              <a:t> </a:t>
            </a:r>
            <a:r>
              <a:rPr lang="de-DE" dirty="0" err="1" smtClean="0"/>
              <a:t>crossing</a:t>
            </a:r>
            <a:endParaRPr lang="de-DE" dirty="0" smtClean="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82" y="1561569"/>
            <a:ext cx="8048122" cy="4799443"/>
          </a:xfrm>
          <a:prstGeom prst="rect">
            <a:avLst/>
          </a:prstGeom>
        </p:spPr>
      </p:pic>
      <p:cxnSp>
        <p:nvCxnSpPr>
          <p:cNvPr id="8" name="Gerader Verbinder 7"/>
          <p:cNvCxnSpPr/>
          <p:nvPr/>
        </p:nvCxnSpPr>
        <p:spPr bwMode="auto">
          <a:xfrm>
            <a:off x="7361082" y="2168860"/>
            <a:ext cx="0" cy="208823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 name="Gerader Verbinder 13"/>
          <p:cNvCxnSpPr/>
          <p:nvPr/>
        </p:nvCxnSpPr>
        <p:spPr bwMode="auto">
          <a:xfrm>
            <a:off x="3436646" y="2132856"/>
            <a:ext cx="0" cy="2088232"/>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18" name="Textfeld 17"/>
          <p:cNvSpPr txBox="1"/>
          <p:nvPr/>
        </p:nvSpPr>
        <p:spPr>
          <a:xfrm>
            <a:off x="8232704" y="2024386"/>
            <a:ext cx="813043" cy="369332"/>
          </a:xfrm>
          <a:prstGeom prst="rect">
            <a:avLst/>
          </a:prstGeom>
          <a:noFill/>
        </p:spPr>
        <p:txBody>
          <a:bodyPr wrap="none" rtlCol="0">
            <a:spAutoFit/>
          </a:bodyPr>
          <a:lstStyle/>
          <a:p>
            <a:r>
              <a:rPr lang="de-DE" sz="1800" dirty="0" err="1" smtClean="0"/>
              <a:t>empty</a:t>
            </a:r>
            <a:endParaRPr lang="de-DE" dirty="0"/>
          </a:p>
        </p:txBody>
      </p:sp>
      <p:sp>
        <p:nvSpPr>
          <p:cNvPr id="21" name="Textfeld 20"/>
          <p:cNvSpPr txBox="1"/>
          <p:nvPr/>
        </p:nvSpPr>
        <p:spPr>
          <a:xfrm>
            <a:off x="251253" y="2024386"/>
            <a:ext cx="1471300" cy="369332"/>
          </a:xfrm>
          <a:prstGeom prst="rect">
            <a:avLst/>
          </a:prstGeom>
          <a:noFill/>
        </p:spPr>
        <p:txBody>
          <a:bodyPr wrap="none" rtlCol="0">
            <a:spAutoFit/>
          </a:bodyPr>
          <a:lstStyle/>
          <a:p>
            <a:r>
              <a:rPr lang="de-DE" sz="1800" dirty="0" err="1" smtClean="0">
                <a:sym typeface="Wingdings" panose="05000000000000000000" pitchFamily="2" charset="2"/>
              </a:rPr>
              <a:t>TrackStatus</a:t>
            </a:r>
            <a:r>
              <a:rPr lang="de-DE" sz="1800" dirty="0" smtClean="0">
                <a:sym typeface="Wingdings" panose="05000000000000000000" pitchFamily="2" charset="2"/>
              </a:rPr>
              <a:t>:</a:t>
            </a:r>
            <a:endParaRPr lang="de-DE" sz="1800" dirty="0"/>
          </a:p>
        </p:txBody>
      </p:sp>
      <p:cxnSp>
        <p:nvCxnSpPr>
          <p:cNvPr id="26" name="Gerader Verbinder 25"/>
          <p:cNvCxnSpPr/>
          <p:nvPr/>
        </p:nvCxnSpPr>
        <p:spPr bwMode="auto">
          <a:xfrm>
            <a:off x="4952968" y="1880828"/>
            <a:ext cx="0" cy="3063066"/>
          </a:xfrm>
          <a:prstGeom prst="line">
            <a:avLst/>
          </a:prstGeom>
          <a:solidFill>
            <a:schemeClr val="accent1"/>
          </a:solidFill>
          <a:ln w="19050" cap="flat" cmpd="sng" algn="ctr">
            <a:solidFill>
              <a:srgbClr val="A32638"/>
            </a:solidFill>
            <a:prstDash val="solid"/>
            <a:round/>
            <a:headEnd type="none" w="med" len="med"/>
            <a:tailEnd type="none" w="med" len="med"/>
          </a:ln>
          <a:effectLst/>
        </p:spPr>
      </p:cxnSp>
      <p:sp>
        <p:nvSpPr>
          <p:cNvPr id="28" name="Textfeld 27"/>
          <p:cNvSpPr txBox="1"/>
          <p:nvPr/>
        </p:nvSpPr>
        <p:spPr>
          <a:xfrm>
            <a:off x="4433956" y="5031990"/>
            <a:ext cx="1056700" cy="369332"/>
          </a:xfrm>
          <a:prstGeom prst="rect">
            <a:avLst/>
          </a:prstGeom>
          <a:noFill/>
          <a:ln>
            <a:noFill/>
          </a:ln>
        </p:spPr>
        <p:txBody>
          <a:bodyPr wrap="none" rtlCol="0">
            <a:spAutoFit/>
          </a:bodyPr>
          <a:lstStyle/>
          <a:p>
            <a:r>
              <a:rPr lang="de-DE" sz="1800" dirty="0" err="1" smtClean="0">
                <a:solidFill>
                  <a:srgbClr val="A32638"/>
                </a:solidFill>
              </a:rPr>
              <a:t>deadline</a:t>
            </a:r>
            <a:endParaRPr lang="de-DE" baseline="-25000" dirty="0">
              <a:solidFill>
                <a:srgbClr val="A32638"/>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30" y="2815135"/>
            <a:ext cx="2082540" cy="1015873"/>
          </a:xfrm>
          <a:prstGeom prst="rect">
            <a:avLst/>
          </a:prstGeom>
        </p:spPr>
      </p:pic>
      <p:sp>
        <p:nvSpPr>
          <p:cNvPr id="27" name="Textfeld 26"/>
          <p:cNvSpPr txBox="1"/>
          <p:nvPr/>
        </p:nvSpPr>
        <p:spPr>
          <a:xfrm>
            <a:off x="6866904" y="2029053"/>
            <a:ext cx="928459" cy="369332"/>
          </a:xfrm>
          <a:prstGeom prst="rect">
            <a:avLst/>
          </a:prstGeom>
          <a:noFill/>
        </p:spPr>
        <p:txBody>
          <a:bodyPr wrap="none" rtlCol="0">
            <a:spAutoFit/>
          </a:bodyPr>
          <a:lstStyle/>
          <a:p>
            <a:pPr algn="r"/>
            <a:r>
              <a:rPr lang="de-DE" sz="1800" dirty="0" err="1" smtClean="0"/>
              <a:t>coming</a:t>
            </a:r>
            <a:endParaRPr lang="de-DE" dirty="0"/>
          </a:p>
        </p:txBody>
      </p:sp>
    </p:spTree>
    <p:extLst>
      <p:ext uri="{BB962C8B-B14F-4D97-AF65-F5344CB8AC3E}">
        <p14:creationId xmlns:p14="http://schemas.microsoft.com/office/powerpoint/2010/main" val="580734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7.40741E-7 L -0.02986 -0.00023 " pathEditMode="relative" rAng="0" ptsTypes="AA">
                                      <p:cBhvr>
                                        <p:cTn id="6" dur="2000" fill="hold"/>
                                        <p:tgtEl>
                                          <p:spTgt spid="2"/>
                                        </p:tgtEl>
                                        <p:attrNameLst>
                                          <p:attrName>ppt_x</p:attrName>
                                          <p:attrName>ppt_y</p:attrName>
                                        </p:attrNameLst>
                                      </p:cBhvr>
                                      <p:rCtr x="-1493" y="-23"/>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de-DE" dirty="0" smtClean="0"/>
              <a:t>First </a:t>
            </a:r>
            <a:r>
              <a:rPr lang="de-DE" dirty="0" err="1" smtClean="0"/>
              <a:t>example</a:t>
            </a:r>
            <a:r>
              <a:rPr lang="de-DE" dirty="0" smtClean="0"/>
              <a:t>: </a:t>
            </a:r>
            <a:r>
              <a:rPr lang="de-DE" dirty="0" err="1" smtClean="0"/>
              <a:t>Railroad</a:t>
            </a:r>
            <a:r>
              <a:rPr lang="de-DE" dirty="0" smtClean="0"/>
              <a:t> </a:t>
            </a:r>
            <a:r>
              <a:rPr lang="de-DE" dirty="0" err="1" smtClean="0"/>
              <a:t>crossing</a:t>
            </a:r>
            <a:endParaRPr lang="de-DE" dirty="0" smtClean="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82" y="1561569"/>
            <a:ext cx="8048122" cy="4799443"/>
          </a:xfrm>
          <a:prstGeom prst="rect">
            <a:avLst/>
          </a:prstGeom>
        </p:spPr>
      </p:pic>
      <p:cxnSp>
        <p:nvCxnSpPr>
          <p:cNvPr id="8" name="Gerader Verbinder 7"/>
          <p:cNvCxnSpPr/>
          <p:nvPr/>
        </p:nvCxnSpPr>
        <p:spPr bwMode="auto">
          <a:xfrm>
            <a:off x="7361082" y="2168860"/>
            <a:ext cx="0" cy="208823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 name="Gerader Verbinder 13"/>
          <p:cNvCxnSpPr/>
          <p:nvPr/>
        </p:nvCxnSpPr>
        <p:spPr bwMode="auto">
          <a:xfrm>
            <a:off x="3436646" y="2132856"/>
            <a:ext cx="0" cy="2088232"/>
          </a:xfrm>
          <a:prstGeom prst="line">
            <a:avLst/>
          </a:prstGeom>
          <a:solidFill>
            <a:schemeClr val="accent1"/>
          </a:solidFill>
          <a:ln w="15875" cap="flat" cmpd="sng" algn="ctr">
            <a:solidFill>
              <a:schemeClr val="tx1"/>
            </a:solidFill>
            <a:prstDash val="dash"/>
            <a:round/>
            <a:headEnd type="none" w="med" len="med"/>
            <a:tailEnd type="none" w="med" len="med"/>
          </a:ln>
          <a:effectLst/>
        </p:spPr>
      </p:cxnSp>
      <p:sp>
        <p:nvSpPr>
          <p:cNvPr id="21" name="Textfeld 20"/>
          <p:cNvSpPr txBox="1"/>
          <p:nvPr/>
        </p:nvSpPr>
        <p:spPr>
          <a:xfrm>
            <a:off x="251253" y="2024386"/>
            <a:ext cx="1471300" cy="369332"/>
          </a:xfrm>
          <a:prstGeom prst="rect">
            <a:avLst/>
          </a:prstGeom>
          <a:noFill/>
        </p:spPr>
        <p:txBody>
          <a:bodyPr wrap="none" rtlCol="0">
            <a:spAutoFit/>
          </a:bodyPr>
          <a:lstStyle/>
          <a:p>
            <a:r>
              <a:rPr lang="de-DE" sz="1800" dirty="0" err="1" smtClean="0">
                <a:sym typeface="Wingdings" panose="05000000000000000000" pitchFamily="2" charset="2"/>
              </a:rPr>
              <a:t>TrackStatus</a:t>
            </a:r>
            <a:r>
              <a:rPr lang="de-DE" sz="1800" dirty="0" smtClean="0">
                <a:sym typeface="Wingdings" panose="05000000000000000000" pitchFamily="2" charset="2"/>
              </a:rPr>
              <a:t>:</a:t>
            </a:r>
            <a:endParaRPr lang="de-DE" sz="1800" dirty="0"/>
          </a:p>
        </p:txBody>
      </p:sp>
      <p:cxnSp>
        <p:nvCxnSpPr>
          <p:cNvPr id="26" name="Gerader Verbinder 25"/>
          <p:cNvCxnSpPr/>
          <p:nvPr/>
        </p:nvCxnSpPr>
        <p:spPr bwMode="auto">
          <a:xfrm>
            <a:off x="4952968" y="1880828"/>
            <a:ext cx="0" cy="3063066"/>
          </a:xfrm>
          <a:prstGeom prst="line">
            <a:avLst/>
          </a:prstGeom>
          <a:solidFill>
            <a:schemeClr val="accent1"/>
          </a:solidFill>
          <a:ln w="19050" cap="flat" cmpd="sng" algn="ctr">
            <a:solidFill>
              <a:srgbClr val="A32638"/>
            </a:solidFill>
            <a:prstDash val="solid"/>
            <a:round/>
            <a:headEnd type="none" w="med" len="med"/>
            <a:tailEnd type="none" w="med" len="med"/>
          </a:ln>
          <a:effectLst/>
        </p:spPr>
      </p:cxnSp>
      <p:sp>
        <p:nvSpPr>
          <p:cNvPr id="28" name="Textfeld 27"/>
          <p:cNvSpPr txBox="1"/>
          <p:nvPr/>
        </p:nvSpPr>
        <p:spPr>
          <a:xfrm>
            <a:off x="4433956" y="5031990"/>
            <a:ext cx="1056700" cy="369332"/>
          </a:xfrm>
          <a:prstGeom prst="rect">
            <a:avLst/>
          </a:prstGeom>
          <a:noFill/>
          <a:ln>
            <a:noFill/>
          </a:ln>
        </p:spPr>
        <p:txBody>
          <a:bodyPr wrap="none" rtlCol="0">
            <a:spAutoFit/>
          </a:bodyPr>
          <a:lstStyle/>
          <a:p>
            <a:r>
              <a:rPr lang="de-DE" sz="1800" dirty="0" err="1" smtClean="0">
                <a:solidFill>
                  <a:srgbClr val="A32638"/>
                </a:solidFill>
              </a:rPr>
              <a:t>deadline</a:t>
            </a:r>
            <a:endParaRPr lang="de-DE" baseline="-25000" dirty="0">
              <a:solidFill>
                <a:srgbClr val="A32638"/>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832" y="2815135"/>
            <a:ext cx="2082540" cy="1015873"/>
          </a:xfrm>
          <a:prstGeom prst="rect">
            <a:avLst/>
          </a:prstGeom>
        </p:spPr>
      </p:pic>
      <p:sp>
        <p:nvSpPr>
          <p:cNvPr id="27" name="Textfeld 26"/>
          <p:cNvSpPr txBox="1"/>
          <p:nvPr/>
        </p:nvSpPr>
        <p:spPr>
          <a:xfrm>
            <a:off x="6866904" y="2029053"/>
            <a:ext cx="928459" cy="369332"/>
          </a:xfrm>
          <a:prstGeom prst="rect">
            <a:avLst/>
          </a:prstGeom>
          <a:noFill/>
        </p:spPr>
        <p:txBody>
          <a:bodyPr wrap="none" rtlCol="0">
            <a:spAutoFit/>
          </a:bodyPr>
          <a:lstStyle/>
          <a:p>
            <a:pPr algn="r"/>
            <a:r>
              <a:rPr lang="de-DE" sz="1800" dirty="0" err="1" smtClean="0"/>
              <a:t>coming</a:t>
            </a:r>
            <a:endParaRPr lang="de-DE" dirty="0"/>
          </a:p>
        </p:txBody>
      </p:sp>
      <p:sp>
        <p:nvSpPr>
          <p:cNvPr id="13" name="Bogen 12"/>
          <p:cNvSpPr/>
          <p:nvPr/>
        </p:nvSpPr>
        <p:spPr bwMode="auto">
          <a:xfrm rot="10800000">
            <a:off x="2143200" y="3429000"/>
            <a:ext cx="2481578" cy="2240868"/>
          </a:xfrm>
          <a:prstGeom prst="arc">
            <a:avLst/>
          </a:pr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63837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7.40741E-7 L -0.26406 -7.40741E-7 " pathEditMode="relative" rAng="0" ptsTypes="AA">
                                      <p:cBhvr>
                                        <p:cTn id="6" dur="2000" fill="hold"/>
                                        <p:tgtEl>
                                          <p:spTgt spid="2"/>
                                        </p:tgtEl>
                                        <p:attrNameLst>
                                          <p:attrName>ppt_x</p:attrName>
                                          <p:attrName>ppt_y</p:attrName>
                                        </p:attrNameLst>
                                      </p:cBhvr>
                                      <p:rCtr x="-13212" y="0"/>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Bildschirmpräsentation (4:3)</PresentationFormat>
  <Paragraphs>416</Paragraphs>
  <Slides>33</Slides>
  <Notes>33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ＭＳ Ｐゴシック</vt:lpstr>
      <vt:lpstr>Arial</vt:lpstr>
      <vt:lpstr>Consolas</vt:lpstr>
      <vt:lpstr>Courier New</vt:lpstr>
      <vt:lpstr>Fira Sans Book</vt:lpstr>
      <vt:lpstr>Times</vt:lpstr>
      <vt:lpstr>Wingdings</vt:lpstr>
      <vt:lpstr>Leere Präsentation</vt:lpstr>
      <vt:lpstr>PowerPoint-Präsentation</vt:lpstr>
      <vt:lpstr>General Information</vt:lpstr>
      <vt:lpstr>CoreASM overview</vt:lpstr>
      <vt:lpstr>Installation</vt:lpstr>
      <vt:lpstr>Getting started</vt:lpstr>
      <vt:lpstr>Getting started</vt:lpstr>
      <vt:lpstr>First example: Railroad crossing</vt:lpstr>
      <vt:lpstr>First example: Railroad crossing</vt:lpstr>
      <vt:lpstr>First example: Railroad crossing</vt:lpstr>
      <vt:lpstr>First example: Railroad crossing</vt:lpstr>
      <vt:lpstr>First example: Railroad crossing</vt:lpstr>
      <vt:lpstr>First example: Railroad crossing</vt:lpstr>
      <vt:lpstr>From Mathematical Notation to Executable Specifications</vt:lpstr>
      <vt:lpstr>From Mathematical Notation to Executable Specifications</vt:lpstr>
      <vt:lpstr>First example in CoreASM</vt:lpstr>
      <vt:lpstr>PowerPoint-Präsentation</vt:lpstr>
      <vt:lpstr>PowerPoint-Präsentation</vt:lpstr>
      <vt:lpstr>PowerPoint-Präsentation</vt:lpstr>
      <vt:lpstr>Important part: Initialization</vt:lpstr>
      <vt:lpstr>Run the specification</vt:lpstr>
      <vt:lpstr>Change the "Run configuration"</vt:lpstr>
      <vt:lpstr>Change the "Run configuration"</vt:lpstr>
      <vt:lpstr>A closer look at the error message</vt:lpstr>
      <vt:lpstr>Remove "undef"s by defining/initializing all identifiers </vt:lpstr>
      <vt:lpstr>Still errors due to parallelism</vt:lpstr>
      <vt:lpstr>Running, but… how to stop?</vt:lpstr>
      <vt:lpstr>Running, but… </vt:lpstr>
      <vt:lpstr>Running, but… </vt:lpstr>
      <vt:lpstr>Best practices</vt:lpstr>
      <vt:lpstr>From mathematical notation to executable specification</vt:lpstr>
      <vt:lpstr>Further documentation</vt:lpstr>
      <vt:lpstr>Where to get it</vt:lpstr>
      <vt:lpstr>Copyright Notice</vt:lpstr>
    </vt:vector>
  </TitlesOfParts>
  <Company>kiz Abt. Medien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Titelmaster</dc:title>
  <dc:creator>ChristinaKnecht</dc:creator>
  <cp:lastModifiedBy>Alexander Raschke</cp:lastModifiedBy>
  <cp:revision>1172</cp:revision>
  <cp:lastPrinted>2016-06-16T14:04:48Z</cp:lastPrinted>
  <dcterms:modified xsi:type="dcterms:W3CDTF">2018-05-10T20:15:31Z</dcterms:modified>
</cp:coreProperties>
</file>